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90" r:id="rId4"/>
    <p:sldId id="283" r:id="rId5"/>
    <p:sldId id="302" r:id="rId6"/>
    <p:sldId id="291" r:id="rId7"/>
    <p:sldId id="292" r:id="rId8"/>
    <p:sldId id="289" r:id="rId9"/>
    <p:sldId id="285" r:id="rId10"/>
    <p:sldId id="286" r:id="rId11"/>
    <p:sldId id="293" r:id="rId12"/>
    <p:sldId id="303" r:id="rId13"/>
    <p:sldId id="295" r:id="rId14"/>
    <p:sldId id="287" r:id="rId15"/>
    <p:sldId id="296" r:id="rId16"/>
    <p:sldId id="298" r:id="rId17"/>
    <p:sldId id="297" r:id="rId18"/>
    <p:sldId id="299" r:id="rId19"/>
    <p:sldId id="300" r:id="rId20"/>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0" autoAdjust="0"/>
    <p:restoredTop sz="93608" autoAdjust="0"/>
  </p:normalViewPr>
  <p:slideViewPr>
    <p:cSldViewPr snapToGrid="0">
      <p:cViewPr varScale="1">
        <p:scale>
          <a:sx n="63" d="100"/>
          <a:sy n="63" d="100"/>
        </p:scale>
        <p:origin x="728"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69C0503-57D9-4D32-8455-FA44CB681976}"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00BB5E8-9CC7-4CB6-AC1C-0EC3DA780CA4}" type="slidenum">
              <a:rPr kumimoji="1" lang="ja-JP" altLang="en-US" smtClean="0"/>
              <a:t>‹#›</a:t>
            </a:fld>
            <a:endParaRPr kumimoji="1" lang="ja-JP" altLang="en-US"/>
          </a:p>
        </p:txBody>
      </p:sp>
    </p:spTree>
    <p:extLst>
      <p:ext uri="{BB962C8B-B14F-4D97-AF65-F5344CB8AC3E}">
        <p14:creationId xmlns:p14="http://schemas.microsoft.com/office/powerpoint/2010/main" val="450707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313318-0462-74E9-16AB-4BFBBF9A086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B1B7E89-2C9E-371D-2ACB-CE5A4839CC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E0423B9-3E17-08F9-F75B-8FE4CB7687E3}"/>
              </a:ext>
            </a:extLst>
          </p:cNvPr>
          <p:cNvSpPr>
            <a:spLocks noGrp="1"/>
          </p:cNvSpPr>
          <p:nvPr>
            <p:ph type="dt" sz="half" idx="10"/>
          </p:nvPr>
        </p:nvSpPr>
        <p:spPr/>
        <p:txBody>
          <a:bodyPr/>
          <a:lstStyle/>
          <a:p>
            <a:fld id="{978CF853-A626-4743-8A2D-34C8B666E665}" type="datetime1">
              <a:rPr kumimoji="1" lang="ja-JP" altLang="en-US" smtClean="0"/>
              <a:t>2024/7/17</a:t>
            </a:fld>
            <a:endParaRPr kumimoji="1" lang="ja-JP" altLang="en-US"/>
          </a:p>
        </p:txBody>
      </p:sp>
      <p:sp>
        <p:nvSpPr>
          <p:cNvPr id="5" name="フッター プレースホルダー 4">
            <a:extLst>
              <a:ext uri="{FF2B5EF4-FFF2-40B4-BE49-F238E27FC236}">
                <a16:creationId xmlns:a16="http://schemas.microsoft.com/office/drawing/2014/main" id="{59C266CC-9DF9-9242-4EAF-C1BF37BB42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6F5CF96-445A-593C-2E92-421C5C29A36E}"/>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198528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5AC882-EBE1-191C-BF66-082C3F7D702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A954668-E202-BF2E-12E2-F8D9DDC36C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CC7598A-ADF9-C477-E981-8B50DA57CFC9}"/>
              </a:ext>
            </a:extLst>
          </p:cNvPr>
          <p:cNvSpPr>
            <a:spLocks noGrp="1"/>
          </p:cNvSpPr>
          <p:nvPr>
            <p:ph type="dt" sz="half" idx="10"/>
          </p:nvPr>
        </p:nvSpPr>
        <p:spPr/>
        <p:txBody>
          <a:bodyPr/>
          <a:lstStyle/>
          <a:p>
            <a:fld id="{2E409452-FF24-4A77-A6F8-A0614BC545F4}" type="datetime1">
              <a:rPr kumimoji="1" lang="ja-JP" altLang="en-US" smtClean="0"/>
              <a:t>2024/7/17</a:t>
            </a:fld>
            <a:endParaRPr kumimoji="1" lang="ja-JP" altLang="en-US"/>
          </a:p>
        </p:txBody>
      </p:sp>
      <p:sp>
        <p:nvSpPr>
          <p:cNvPr id="5" name="フッター プレースホルダー 4">
            <a:extLst>
              <a:ext uri="{FF2B5EF4-FFF2-40B4-BE49-F238E27FC236}">
                <a16:creationId xmlns:a16="http://schemas.microsoft.com/office/drawing/2014/main" id="{9203B1E1-C54E-2C1C-95D7-0B6290581E1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F844FA1-43F3-CFAE-B25D-9E9BD60E4522}"/>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3046356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AE0D950-9AB0-EF82-0259-0239BCE66AE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9AEB0AB-42E4-29CB-8D48-97340AC205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D21D2E-5D35-B26F-8C55-A3E1E34FA577}"/>
              </a:ext>
            </a:extLst>
          </p:cNvPr>
          <p:cNvSpPr>
            <a:spLocks noGrp="1"/>
          </p:cNvSpPr>
          <p:nvPr>
            <p:ph type="dt" sz="half" idx="10"/>
          </p:nvPr>
        </p:nvSpPr>
        <p:spPr/>
        <p:txBody>
          <a:bodyPr/>
          <a:lstStyle/>
          <a:p>
            <a:fld id="{B5AD7D32-D690-4964-9455-7BB41547654C}" type="datetime1">
              <a:rPr kumimoji="1" lang="ja-JP" altLang="en-US" smtClean="0"/>
              <a:t>2024/7/17</a:t>
            </a:fld>
            <a:endParaRPr kumimoji="1" lang="ja-JP" altLang="en-US"/>
          </a:p>
        </p:txBody>
      </p:sp>
      <p:sp>
        <p:nvSpPr>
          <p:cNvPr id="5" name="フッター プレースホルダー 4">
            <a:extLst>
              <a:ext uri="{FF2B5EF4-FFF2-40B4-BE49-F238E27FC236}">
                <a16:creationId xmlns:a16="http://schemas.microsoft.com/office/drawing/2014/main" id="{09486365-738E-2C65-158B-429972DD53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743C56-2DEB-FB23-5177-2A4D465312C7}"/>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178894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624B2E-C88D-A83C-E61B-F1E65563053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4626C5-5A15-663E-0B97-5544DBC420B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B1D331-E1B1-3E24-C9FC-94AD7632224B}"/>
              </a:ext>
            </a:extLst>
          </p:cNvPr>
          <p:cNvSpPr>
            <a:spLocks noGrp="1"/>
          </p:cNvSpPr>
          <p:nvPr>
            <p:ph type="dt" sz="half" idx="10"/>
          </p:nvPr>
        </p:nvSpPr>
        <p:spPr/>
        <p:txBody>
          <a:bodyPr/>
          <a:lstStyle/>
          <a:p>
            <a:fld id="{7D4CE004-C46B-499F-9FDB-95AC1CE381C6}" type="datetime1">
              <a:rPr kumimoji="1" lang="ja-JP" altLang="en-US" smtClean="0"/>
              <a:t>2024/7/17</a:t>
            </a:fld>
            <a:endParaRPr kumimoji="1" lang="ja-JP" altLang="en-US"/>
          </a:p>
        </p:txBody>
      </p:sp>
      <p:sp>
        <p:nvSpPr>
          <p:cNvPr id="5" name="フッター プレースホルダー 4">
            <a:extLst>
              <a:ext uri="{FF2B5EF4-FFF2-40B4-BE49-F238E27FC236}">
                <a16:creationId xmlns:a16="http://schemas.microsoft.com/office/drawing/2014/main" id="{68D40446-DE49-49CB-990B-67F022B36B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D10271A-D671-4A57-4B31-2DE878D6DCC3}"/>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162362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13B187-ABE5-A81D-FB44-F5B17388A53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6380EDE-3260-9163-AF24-8E1A879943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A2C8CEC-3296-460C-2470-43A2B1F5BA35}"/>
              </a:ext>
            </a:extLst>
          </p:cNvPr>
          <p:cNvSpPr>
            <a:spLocks noGrp="1"/>
          </p:cNvSpPr>
          <p:nvPr>
            <p:ph type="dt" sz="half" idx="10"/>
          </p:nvPr>
        </p:nvSpPr>
        <p:spPr/>
        <p:txBody>
          <a:bodyPr/>
          <a:lstStyle/>
          <a:p>
            <a:fld id="{36CD761E-459A-4C95-B52C-CBE7ED4398E5}" type="datetime1">
              <a:rPr kumimoji="1" lang="ja-JP" altLang="en-US" smtClean="0"/>
              <a:t>2024/7/17</a:t>
            </a:fld>
            <a:endParaRPr kumimoji="1" lang="ja-JP" altLang="en-US"/>
          </a:p>
        </p:txBody>
      </p:sp>
      <p:sp>
        <p:nvSpPr>
          <p:cNvPr id="5" name="フッター プレースホルダー 4">
            <a:extLst>
              <a:ext uri="{FF2B5EF4-FFF2-40B4-BE49-F238E27FC236}">
                <a16:creationId xmlns:a16="http://schemas.microsoft.com/office/drawing/2014/main" id="{A4DED105-52B9-DEE6-107B-1918F46E79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F8DE864-1CF5-1D85-04E0-F9867609773D}"/>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1254986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AB8EC1-2EE9-DAF7-3410-72B28136D63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B7CAFFC-4E34-529F-4E47-BC748DE2B8F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2118856-2D4F-2862-129E-71E938523D7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996B5C0-93E7-CABC-9456-D3D1CD714234}"/>
              </a:ext>
            </a:extLst>
          </p:cNvPr>
          <p:cNvSpPr>
            <a:spLocks noGrp="1"/>
          </p:cNvSpPr>
          <p:nvPr>
            <p:ph type="dt" sz="half" idx="10"/>
          </p:nvPr>
        </p:nvSpPr>
        <p:spPr/>
        <p:txBody>
          <a:bodyPr/>
          <a:lstStyle/>
          <a:p>
            <a:fld id="{0E6B85A5-4596-4192-970F-20C64B6F84D3}" type="datetime1">
              <a:rPr kumimoji="1" lang="ja-JP" altLang="en-US" smtClean="0"/>
              <a:t>2024/7/17</a:t>
            </a:fld>
            <a:endParaRPr kumimoji="1" lang="ja-JP" altLang="en-US"/>
          </a:p>
        </p:txBody>
      </p:sp>
      <p:sp>
        <p:nvSpPr>
          <p:cNvPr id="6" name="フッター プレースホルダー 5">
            <a:extLst>
              <a:ext uri="{FF2B5EF4-FFF2-40B4-BE49-F238E27FC236}">
                <a16:creationId xmlns:a16="http://schemas.microsoft.com/office/drawing/2014/main" id="{D1775C12-8B4D-09EE-D02B-8E93F14BA41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A464042-4E71-38D1-C1C0-80668FB6E8E2}"/>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3892455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ADE02C-C249-01D0-B8B0-3533A331EEC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9738CA8-D8C8-BF25-559C-840733B6A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4871271-01ED-CF9C-11A0-BAA52A8374D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0266DC7-7D63-31BC-936F-4AEAAF1C4C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3F5A018-A05C-149D-03E0-851E90104B4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4EC83A4-3131-20D7-71E2-BFFE15E2F1C0}"/>
              </a:ext>
            </a:extLst>
          </p:cNvPr>
          <p:cNvSpPr>
            <a:spLocks noGrp="1"/>
          </p:cNvSpPr>
          <p:nvPr>
            <p:ph type="dt" sz="half" idx="10"/>
          </p:nvPr>
        </p:nvSpPr>
        <p:spPr/>
        <p:txBody>
          <a:bodyPr/>
          <a:lstStyle/>
          <a:p>
            <a:fld id="{6229BC1E-E98C-426A-96F3-8E62D5984CC8}" type="datetime1">
              <a:rPr kumimoji="1" lang="ja-JP" altLang="en-US" smtClean="0"/>
              <a:t>2024/7/17</a:t>
            </a:fld>
            <a:endParaRPr kumimoji="1" lang="ja-JP" altLang="en-US"/>
          </a:p>
        </p:txBody>
      </p:sp>
      <p:sp>
        <p:nvSpPr>
          <p:cNvPr id="8" name="フッター プレースホルダー 7">
            <a:extLst>
              <a:ext uri="{FF2B5EF4-FFF2-40B4-BE49-F238E27FC236}">
                <a16:creationId xmlns:a16="http://schemas.microsoft.com/office/drawing/2014/main" id="{F2341FF6-304E-1BC4-2CEC-2E26EDEAF67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F60071A-AF3C-D60B-609C-C80F0B874616}"/>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3707709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04B477-4986-2784-5628-4A081DB886D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0A9D070-3D4D-BF89-E5DA-016A9E84091D}"/>
              </a:ext>
            </a:extLst>
          </p:cNvPr>
          <p:cNvSpPr>
            <a:spLocks noGrp="1"/>
          </p:cNvSpPr>
          <p:nvPr>
            <p:ph type="dt" sz="half" idx="10"/>
          </p:nvPr>
        </p:nvSpPr>
        <p:spPr/>
        <p:txBody>
          <a:bodyPr/>
          <a:lstStyle/>
          <a:p>
            <a:fld id="{C12BA6ED-70E1-4B8C-9EAC-DC708C28148B}" type="datetime1">
              <a:rPr kumimoji="1" lang="ja-JP" altLang="en-US" smtClean="0"/>
              <a:t>2024/7/17</a:t>
            </a:fld>
            <a:endParaRPr kumimoji="1" lang="ja-JP" altLang="en-US"/>
          </a:p>
        </p:txBody>
      </p:sp>
      <p:sp>
        <p:nvSpPr>
          <p:cNvPr id="4" name="フッター プレースホルダー 3">
            <a:extLst>
              <a:ext uri="{FF2B5EF4-FFF2-40B4-BE49-F238E27FC236}">
                <a16:creationId xmlns:a16="http://schemas.microsoft.com/office/drawing/2014/main" id="{485963F8-1DE2-D73C-B590-CA2F52EF7F8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3E30B75-50EC-828E-45FD-E063B73FC08C}"/>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96494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5E22835-AA69-40A8-4940-4644D7AB35EF}"/>
              </a:ext>
            </a:extLst>
          </p:cNvPr>
          <p:cNvSpPr>
            <a:spLocks noGrp="1"/>
          </p:cNvSpPr>
          <p:nvPr>
            <p:ph type="dt" sz="half" idx="10"/>
          </p:nvPr>
        </p:nvSpPr>
        <p:spPr/>
        <p:txBody>
          <a:bodyPr/>
          <a:lstStyle/>
          <a:p>
            <a:fld id="{66E8671C-A5AC-4E2D-BD26-CA3DEF65DF7B}" type="datetime1">
              <a:rPr kumimoji="1" lang="ja-JP" altLang="en-US" smtClean="0"/>
              <a:t>2024/7/17</a:t>
            </a:fld>
            <a:endParaRPr kumimoji="1" lang="ja-JP" altLang="en-US"/>
          </a:p>
        </p:txBody>
      </p:sp>
      <p:sp>
        <p:nvSpPr>
          <p:cNvPr id="3" name="フッター プレースホルダー 2">
            <a:extLst>
              <a:ext uri="{FF2B5EF4-FFF2-40B4-BE49-F238E27FC236}">
                <a16:creationId xmlns:a16="http://schemas.microsoft.com/office/drawing/2014/main" id="{09B94CA7-A202-82F9-1F5D-E90BC35C374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937AFF8-A109-128A-89F8-D67CDD68323F}"/>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413964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0E3B7A-A047-AB11-420F-E54B56DB77F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339F88-5A83-576E-A34A-2147DE19F4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8B64655-A95A-E8A8-0D8E-BD22D8D18B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E74C3E1-AB65-3927-8427-F329C1BFA48F}"/>
              </a:ext>
            </a:extLst>
          </p:cNvPr>
          <p:cNvSpPr>
            <a:spLocks noGrp="1"/>
          </p:cNvSpPr>
          <p:nvPr>
            <p:ph type="dt" sz="half" idx="10"/>
          </p:nvPr>
        </p:nvSpPr>
        <p:spPr/>
        <p:txBody>
          <a:bodyPr/>
          <a:lstStyle/>
          <a:p>
            <a:fld id="{9276153E-7272-48CE-A347-D3A274859932}" type="datetime1">
              <a:rPr kumimoji="1" lang="ja-JP" altLang="en-US" smtClean="0"/>
              <a:t>2024/7/17</a:t>
            </a:fld>
            <a:endParaRPr kumimoji="1" lang="ja-JP" altLang="en-US"/>
          </a:p>
        </p:txBody>
      </p:sp>
      <p:sp>
        <p:nvSpPr>
          <p:cNvPr id="6" name="フッター プレースホルダー 5">
            <a:extLst>
              <a:ext uri="{FF2B5EF4-FFF2-40B4-BE49-F238E27FC236}">
                <a16:creationId xmlns:a16="http://schemas.microsoft.com/office/drawing/2014/main" id="{37365A1D-A99F-E433-7D64-02CF0BA41A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645FC03-3BA3-0B7D-7D26-445D18A49B49}"/>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1472090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289084-A296-16E3-1568-A0B46B1EC68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C9A635E-1C43-5AEA-B993-5161DE0DD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A9AA2E6-B065-99B4-00C2-BDF2DA337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09CE8FE-4000-861C-F6D9-A6A7808E5A41}"/>
              </a:ext>
            </a:extLst>
          </p:cNvPr>
          <p:cNvSpPr>
            <a:spLocks noGrp="1"/>
          </p:cNvSpPr>
          <p:nvPr>
            <p:ph type="dt" sz="half" idx="10"/>
          </p:nvPr>
        </p:nvSpPr>
        <p:spPr/>
        <p:txBody>
          <a:bodyPr/>
          <a:lstStyle/>
          <a:p>
            <a:fld id="{F1282731-120D-483D-99D5-73669BA5BB24}" type="datetime1">
              <a:rPr kumimoji="1" lang="ja-JP" altLang="en-US" smtClean="0"/>
              <a:t>2024/7/17</a:t>
            </a:fld>
            <a:endParaRPr kumimoji="1" lang="ja-JP" altLang="en-US"/>
          </a:p>
        </p:txBody>
      </p:sp>
      <p:sp>
        <p:nvSpPr>
          <p:cNvPr id="6" name="フッター プレースホルダー 5">
            <a:extLst>
              <a:ext uri="{FF2B5EF4-FFF2-40B4-BE49-F238E27FC236}">
                <a16:creationId xmlns:a16="http://schemas.microsoft.com/office/drawing/2014/main" id="{7C4E37CF-54B4-92B1-13AC-76A55176582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D454314-C8B9-D77F-A165-9A3ACFFB851A}"/>
              </a:ext>
            </a:extLst>
          </p:cNvPr>
          <p:cNvSpPr>
            <a:spLocks noGrp="1"/>
          </p:cNvSpPr>
          <p:nvPr>
            <p:ph type="sldNum" sz="quarter" idx="12"/>
          </p:nvPr>
        </p:nvSpPr>
        <p:spPr/>
        <p:txBody>
          <a:body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579983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75339E8-540E-0AC5-AE98-E4F2709212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8A91BF-FD89-7025-1960-12761E9BE8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6D2E4D5-197B-CADB-1EAC-EE177954C9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5D76C-3496-46D2-AEA6-807D1420D396}" type="datetime1">
              <a:rPr kumimoji="1" lang="ja-JP" altLang="en-US" smtClean="0"/>
              <a:t>2024/7/17</a:t>
            </a:fld>
            <a:endParaRPr kumimoji="1" lang="ja-JP" altLang="en-US"/>
          </a:p>
        </p:txBody>
      </p:sp>
      <p:sp>
        <p:nvSpPr>
          <p:cNvPr id="5" name="フッター プレースホルダー 4">
            <a:extLst>
              <a:ext uri="{FF2B5EF4-FFF2-40B4-BE49-F238E27FC236}">
                <a16:creationId xmlns:a16="http://schemas.microsoft.com/office/drawing/2014/main" id="{35ECA43E-C53C-9E8C-8C4F-114DFE0910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7A7AD41-AC43-070A-8F30-05F8D4EDE8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A8A5D0-764E-4EB1-BD47-BF41F27BB0EE}" type="slidenum">
              <a:rPr kumimoji="1" lang="ja-JP" altLang="en-US" smtClean="0"/>
              <a:t>‹#›</a:t>
            </a:fld>
            <a:endParaRPr kumimoji="1" lang="ja-JP" altLang="en-US"/>
          </a:p>
        </p:txBody>
      </p:sp>
    </p:spTree>
    <p:extLst>
      <p:ext uri="{BB962C8B-B14F-4D97-AF65-F5344CB8AC3E}">
        <p14:creationId xmlns:p14="http://schemas.microsoft.com/office/powerpoint/2010/main" val="880363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D4DD9A-277D-EA75-24F0-2C8B07CC8010}"/>
              </a:ext>
            </a:extLst>
          </p:cNvPr>
          <p:cNvSpPr>
            <a:spLocks noGrp="1"/>
          </p:cNvSpPr>
          <p:nvPr>
            <p:ph type="ctrTitle"/>
          </p:nvPr>
        </p:nvSpPr>
        <p:spPr>
          <a:xfrm>
            <a:off x="1524000" y="1239521"/>
            <a:ext cx="9215120" cy="660399"/>
          </a:xfrm>
        </p:spPr>
        <p:txBody>
          <a:bodyPr>
            <a:normAutofit/>
          </a:bodyPr>
          <a:lstStyle/>
          <a:p>
            <a:r>
              <a:rPr kumimoji="1" lang="ja-JP" altLang="en-US" sz="3600" b="1" dirty="0">
                <a:latin typeface="ＭＳ 明朝" panose="02020609040205080304" pitchFamily="17" charset="-128"/>
                <a:ea typeface="ＭＳ 明朝" panose="02020609040205080304" pitchFamily="17" charset="-128"/>
              </a:rPr>
              <a:t>新</a:t>
            </a:r>
            <a:r>
              <a:rPr kumimoji="1" lang="en-US" altLang="ja-JP" sz="3600" b="1" dirty="0">
                <a:latin typeface="ＭＳ 明朝" panose="02020609040205080304" pitchFamily="17" charset="-128"/>
                <a:ea typeface="ＭＳ 明朝" panose="02020609040205080304" pitchFamily="17" charset="-128"/>
              </a:rPr>
              <a:t>NISA</a:t>
            </a:r>
            <a:r>
              <a:rPr kumimoji="1" lang="ja-JP" altLang="en-US" sz="3600" b="1" dirty="0">
                <a:latin typeface="ＭＳ 明朝" panose="02020609040205080304" pitchFamily="17" charset="-128"/>
                <a:ea typeface="ＭＳ 明朝" panose="02020609040205080304" pitchFamily="17" charset="-128"/>
              </a:rPr>
              <a:t>と外債投資で資産形成を</a:t>
            </a:r>
          </a:p>
        </p:txBody>
      </p:sp>
      <p:sp>
        <p:nvSpPr>
          <p:cNvPr id="3" name="字幕 2">
            <a:extLst>
              <a:ext uri="{FF2B5EF4-FFF2-40B4-BE49-F238E27FC236}">
                <a16:creationId xmlns:a16="http://schemas.microsoft.com/office/drawing/2014/main" id="{E71235A4-9914-A7C4-855B-5F1443AFE96F}"/>
              </a:ext>
            </a:extLst>
          </p:cNvPr>
          <p:cNvSpPr>
            <a:spLocks noGrp="1"/>
          </p:cNvSpPr>
          <p:nvPr>
            <p:ph type="subTitle" idx="1"/>
          </p:nvPr>
        </p:nvSpPr>
        <p:spPr>
          <a:xfrm>
            <a:off x="1524000" y="2674374"/>
            <a:ext cx="9144000" cy="1030902"/>
          </a:xfrm>
        </p:spPr>
        <p:txBody>
          <a:bodyPr>
            <a:normAutofit/>
          </a:bodyPr>
          <a:lstStyle/>
          <a:p>
            <a:pPr eaLnBrk="1" hangingPunct="1">
              <a:lnSpc>
                <a:spcPct val="90000"/>
              </a:lnSpc>
            </a:pPr>
            <a:r>
              <a:rPr lang="en-US" altLang="ja-JP" sz="2800" b="1" dirty="0">
                <a:latin typeface="ＭＳ 明朝" panose="02020609040205080304" pitchFamily="17" charset="-128"/>
                <a:ea typeface="ＭＳ 明朝" panose="02020609040205080304" pitchFamily="17" charset="-128"/>
              </a:rPr>
              <a:t>2024</a:t>
            </a:r>
            <a:r>
              <a:rPr lang="ja-JP" altLang="en-US" sz="2800" b="1" dirty="0">
                <a:latin typeface="ＭＳ 明朝" panose="02020609040205080304" pitchFamily="17" charset="-128"/>
                <a:ea typeface="ＭＳ 明朝" panose="02020609040205080304" pitchFamily="17" charset="-128"/>
              </a:rPr>
              <a:t>年</a:t>
            </a:r>
            <a:r>
              <a:rPr lang="en-US" altLang="ja-JP" sz="2800" b="1" dirty="0">
                <a:latin typeface="ＭＳ 明朝" panose="02020609040205080304" pitchFamily="17" charset="-128"/>
                <a:ea typeface="ＭＳ 明朝" panose="02020609040205080304" pitchFamily="17" charset="-128"/>
              </a:rPr>
              <a:t>7</a:t>
            </a:r>
            <a:r>
              <a:rPr lang="ja-JP" altLang="en-US" sz="2800" b="1" dirty="0">
                <a:latin typeface="ＭＳ 明朝" panose="02020609040205080304" pitchFamily="17" charset="-128"/>
                <a:ea typeface="ＭＳ 明朝" panose="02020609040205080304" pitchFamily="17" charset="-128"/>
              </a:rPr>
              <a:t>月</a:t>
            </a:r>
            <a:r>
              <a:rPr lang="en-US" altLang="ja-JP" sz="2800" b="1" dirty="0">
                <a:latin typeface="ＭＳ 明朝" panose="02020609040205080304" pitchFamily="17" charset="-128"/>
                <a:ea typeface="ＭＳ 明朝" panose="02020609040205080304" pitchFamily="17" charset="-128"/>
              </a:rPr>
              <a:t>25</a:t>
            </a:r>
            <a:r>
              <a:rPr lang="ja-JP" altLang="en-US" sz="2800" b="1" dirty="0">
                <a:latin typeface="ＭＳ 明朝" panose="02020609040205080304" pitchFamily="17" charset="-128"/>
                <a:ea typeface="ＭＳ 明朝" panose="02020609040205080304" pitchFamily="17" charset="-128"/>
              </a:rPr>
              <a:t>日（木）</a:t>
            </a:r>
          </a:p>
          <a:p>
            <a:pPr eaLnBrk="1" hangingPunct="1">
              <a:lnSpc>
                <a:spcPct val="90000"/>
              </a:lnSpc>
            </a:pPr>
            <a:r>
              <a:rPr kumimoji="1" lang="ja-JP" altLang="en-US" sz="2800" b="1" dirty="0"/>
              <a:t>東証ペンクラブ・講演会</a:t>
            </a:r>
          </a:p>
        </p:txBody>
      </p:sp>
      <p:sp>
        <p:nvSpPr>
          <p:cNvPr id="6" name="テキスト ボックス 5">
            <a:extLst>
              <a:ext uri="{FF2B5EF4-FFF2-40B4-BE49-F238E27FC236}">
                <a16:creationId xmlns:a16="http://schemas.microsoft.com/office/drawing/2014/main" id="{593E0CB0-8FA1-1AA8-3986-8A8E3AD4B4B7}"/>
              </a:ext>
            </a:extLst>
          </p:cNvPr>
          <p:cNvSpPr txBox="1"/>
          <p:nvPr/>
        </p:nvSpPr>
        <p:spPr>
          <a:xfrm>
            <a:off x="2032000" y="4419425"/>
            <a:ext cx="8209280" cy="1661993"/>
          </a:xfrm>
          <a:prstGeom prst="rect">
            <a:avLst/>
          </a:prstGeom>
          <a:noFill/>
        </p:spPr>
        <p:txBody>
          <a:bodyPr wrap="square" rtlCol="0">
            <a:spAutoFit/>
          </a:bodyPr>
          <a:lstStyle/>
          <a:p>
            <a:pPr algn="ctr" eaLnBrk="1" hangingPunct="1">
              <a:spcBef>
                <a:spcPct val="50000"/>
              </a:spcBef>
              <a:buFontTx/>
              <a:buNone/>
            </a:pPr>
            <a:r>
              <a:rPr lang="ja-JP" altLang="en-US" sz="2400" b="1" dirty="0">
                <a:latin typeface="ＭＳ 明朝" panose="02020609040205080304" pitchFamily="17" charset="-128"/>
                <a:ea typeface="ＭＳ 明朝" panose="02020609040205080304" pitchFamily="17" charset="-128"/>
              </a:rPr>
              <a:t>元住友銀行専務取締役・元広島国際大学教授　岡部陽二</a:t>
            </a:r>
          </a:p>
          <a:p>
            <a:pPr algn="ctr" eaLnBrk="1" hangingPunct="1">
              <a:spcBef>
                <a:spcPct val="50000"/>
              </a:spcBef>
              <a:buFontTx/>
              <a:buNone/>
            </a:pPr>
            <a:r>
              <a:rPr lang="en-US" altLang="ja-JP" sz="2000" b="1" dirty="0">
                <a:latin typeface="ＭＳ 明朝" panose="02020609040205080304" pitchFamily="17" charset="-128"/>
                <a:ea typeface="ＭＳ 明朝" panose="02020609040205080304" pitchFamily="17" charset="-128"/>
              </a:rPr>
              <a:t>URL</a:t>
            </a:r>
            <a:r>
              <a:rPr lang="ja-JP" altLang="en-US" sz="2000" b="1" dirty="0">
                <a:latin typeface="ＭＳ 明朝" panose="02020609040205080304" pitchFamily="17" charset="-128"/>
                <a:ea typeface="ＭＳ 明朝" panose="02020609040205080304" pitchFamily="17" charset="-128"/>
              </a:rPr>
              <a:t>； </a:t>
            </a:r>
            <a:r>
              <a:rPr lang="en-US" altLang="ja-JP" sz="2000" b="1" dirty="0">
                <a:latin typeface="ＭＳ 明朝" panose="02020609040205080304" pitchFamily="17" charset="-128"/>
                <a:ea typeface="ＭＳ 明朝" panose="02020609040205080304" pitchFamily="17" charset="-128"/>
              </a:rPr>
              <a:t>http://www.y-okabe.org</a:t>
            </a:r>
          </a:p>
          <a:p>
            <a:pPr algn="ctr" eaLnBrk="1" hangingPunct="1">
              <a:spcBef>
                <a:spcPct val="50000"/>
              </a:spcBef>
              <a:buFontTx/>
              <a:buNone/>
            </a:pPr>
            <a:r>
              <a:rPr lang="en-US" altLang="ja-JP" sz="2000" b="1" dirty="0">
                <a:latin typeface="ＭＳ 明朝" panose="02020609040205080304" pitchFamily="17" charset="-128"/>
                <a:ea typeface="ＭＳ 明朝" panose="02020609040205080304" pitchFamily="17" charset="-128"/>
              </a:rPr>
              <a:t>E-Mail;</a:t>
            </a:r>
            <a:r>
              <a:rPr lang="ja-JP" altLang="en-US" sz="2000" b="1" dirty="0">
                <a:latin typeface="ＭＳ 明朝" panose="02020609040205080304" pitchFamily="17" charset="-128"/>
                <a:ea typeface="ＭＳ 明朝" panose="02020609040205080304" pitchFamily="17" charset="-128"/>
              </a:rPr>
              <a:t>  </a:t>
            </a:r>
            <a:r>
              <a:rPr lang="en-US" altLang="ja-JP" sz="2000" b="1" dirty="0">
                <a:latin typeface="ＭＳ 明朝" panose="02020609040205080304" pitchFamily="17" charset="-128"/>
                <a:ea typeface="ＭＳ 明朝" panose="02020609040205080304" pitchFamily="17" charset="-128"/>
              </a:rPr>
              <a:t>tho@bp.iij4u.or.jp</a:t>
            </a:r>
          </a:p>
          <a:p>
            <a:endParaRPr kumimoji="1" lang="ja-JP" altLang="en-US" dirty="0"/>
          </a:p>
        </p:txBody>
      </p:sp>
      <p:sp>
        <p:nvSpPr>
          <p:cNvPr id="4" name="スライド番号プレースホルダー 3">
            <a:extLst>
              <a:ext uri="{FF2B5EF4-FFF2-40B4-BE49-F238E27FC236}">
                <a16:creationId xmlns:a16="http://schemas.microsoft.com/office/drawing/2014/main" id="{E1846E36-9604-8881-A9AD-2F1505751037}"/>
              </a:ext>
            </a:extLst>
          </p:cNvPr>
          <p:cNvSpPr>
            <a:spLocks noGrp="1"/>
          </p:cNvSpPr>
          <p:nvPr>
            <p:ph type="sldNum" sz="quarter" idx="12"/>
          </p:nvPr>
        </p:nvSpPr>
        <p:spPr/>
        <p:txBody>
          <a:bodyPr/>
          <a:lstStyle/>
          <a:p>
            <a:fld id="{C1A8A5D0-764E-4EB1-BD47-BF41F27BB0EE}" type="slidenum">
              <a:rPr kumimoji="1" lang="ja-JP" altLang="en-US" smtClean="0"/>
              <a:t>1</a:t>
            </a:fld>
            <a:endParaRPr kumimoji="1" lang="ja-JP" altLang="en-US"/>
          </a:p>
        </p:txBody>
      </p:sp>
    </p:spTree>
    <p:extLst>
      <p:ext uri="{BB962C8B-B14F-4D97-AF65-F5344CB8AC3E}">
        <p14:creationId xmlns:p14="http://schemas.microsoft.com/office/powerpoint/2010/main" val="4241606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DCCF3F-7D8D-BE41-09ED-406B873F0CF9}"/>
              </a:ext>
            </a:extLst>
          </p:cNvPr>
          <p:cNvSpPr>
            <a:spLocks noGrp="1"/>
          </p:cNvSpPr>
          <p:nvPr>
            <p:ph type="title"/>
          </p:nvPr>
        </p:nvSpPr>
        <p:spPr/>
        <p:txBody>
          <a:bodyPr>
            <a:normAutofit/>
          </a:bodyPr>
          <a:lstStyle/>
          <a:p>
            <a:r>
              <a:rPr kumimoji="1" lang="ja-JP" altLang="en-US" sz="2800" b="1" dirty="0"/>
              <a:t>図表４、家計金融資産の構成の日米英比較</a:t>
            </a:r>
            <a:r>
              <a:rPr lang="ja-JP" altLang="en-US" sz="2800" b="1" dirty="0"/>
              <a:t>（</a:t>
            </a:r>
            <a:r>
              <a:rPr kumimoji="1" lang="en-US" altLang="ja-JP" sz="2800" b="1" dirty="0"/>
              <a:t>2021</a:t>
            </a:r>
            <a:r>
              <a:rPr kumimoji="1" lang="ja-JP" altLang="en-US" sz="2800" b="1" dirty="0"/>
              <a:t>年）</a:t>
            </a:r>
          </a:p>
        </p:txBody>
      </p:sp>
      <p:sp>
        <p:nvSpPr>
          <p:cNvPr id="4" name="スライド番号プレースホルダー 3">
            <a:extLst>
              <a:ext uri="{FF2B5EF4-FFF2-40B4-BE49-F238E27FC236}">
                <a16:creationId xmlns:a16="http://schemas.microsoft.com/office/drawing/2014/main" id="{BE5AA7FE-F31F-938C-D12E-3C8E2CAA2D3F}"/>
              </a:ext>
            </a:extLst>
          </p:cNvPr>
          <p:cNvSpPr>
            <a:spLocks noGrp="1"/>
          </p:cNvSpPr>
          <p:nvPr>
            <p:ph type="sldNum" sz="quarter" idx="12"/>
          </p:nvPr>
        </p:nvSpPr>
        <p:spPr/>
        <p:txBody>
          <a:bodyPr/>
          <a:lstStyle/>
          <a:p>
            <a:fld id="{C1A8A5D0-764E-4EB1-BD47-BF41F27BB0EE}" type="slidenum">
              <a:rPr kumimoji="1" lang="ja-JP" altLang="en-US" smtClean="0"/>
              <a:t>10</a:t>
            </a:fld>
            <a:endParaRPr kumimoji="1" lang="ja-JP" altLang="en-US"/>
          </a:p>
        </p:txBody>
      </p:sp>
      <p:pic>
        <p:nvPicPr>
          <p:cNvPr id="10" name="コンテンツ プレースホルダー 9">
            <a:extLst>
              <a:ext uri="{FF2B5EF4-FFF2-40B4-BE49-F238E27FC236}">
                <a16:creationId xmlns:a16="http://schemas.microsoft.com/office/drawing/2014/main" id="{80779913-3D64-993F-E3EB-1B59403464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7537" y="1690688"/>
            <a:ext cx="8829753" cy="4486275"/>
          </a:xfrm>
        </p:spPr>
      </p:pic>
    </p:spTree>
    <p:extLst>
      <p:ext uri="{BB962C8B-B14F-4D97-AF65-F5344CB8AC3E}">
        <p14:creationId xmlns:p14="http://schemas.microsoft.com/office/powerpoint/2010/main" val="2862823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A7E6D5-0DC3-A288-DFB4-C872D2F43CB9}"/>
              </a:ext>
            </a:extLst>
          </p:cNvPr>
          <p:cNvSpPr>
            <a:spLocks noGrp="1"/>
          </p:cNvSpPr>
          <p:nvPr>
            <p:ph type="title"/>
          </p:nvPr>
        </p:nvSpPr>
        <p:spPr/>
        <p:txBody>
          <a:bodyPr>
            <a:normAutofit/>
          </a:bodyPr>
          <a:lstStyle/>
          <a:p>
            <a:r>
              <a:rPr lang="ja-JP" altLang="en-US" sz="3200" b="1" dirty="0"/>
              <a:t>５</a:t>
            </a:r>
            <a:r>
              <a:rPr kumimoji="1" lang="ja-JP" altLang="en-US" sz="3200" b="1" dirty="0"/>
              <a:t>、生前贈与の活用で新</a:t>
            </a:r>
            <a:r>
              <a:rPr kumimoji="1" lang="en-US" altLang="ja-JP" sz="3200" b="1" dirty="0"/>
              <a:t>NISA</a:t>
            </a:r>
            <a:r>
              <a:rPr lang="ja-JP" altLang="en-US" sz="3200" b="1" dirty="0"/>
              <a:t>の</a:t>
            </a:r>
            <a:r>
              <a:rPr kumimoji="1" lang="ja-JP" altLang="en-US" sz="3200" b="1" dirty="0"/>
              <a:t>乗数効果を発揮</a:t>
            </a:r>
          </a:p>
        </p:txBody>
      </p:sp>
      <p:pic>
        <p:nvPicPr>
          <p:cNvPr id="6" name="コンテンツ プレースホルダー 5">
            <a:extLst>
              <a:ext uri="{FF2B5EF4-FFF2-40B4-BE49-F238E27FC236}">
                <a16:creationId xmlns:a16="http://schemas.microsoft.com/office/drawing/2014/main" id="{39EB1E1C-4E7E-D2FB-3417-F79094DBEF4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03233" y="1778090"/>
            <a:ext cx="2975690" cy="4579148"/>
          </a:xfrm>
        </p:spPr>
      </p:pic>
      <p:sp>
        <p:nvSpPr>
          <p:cNvPr id="4" name="スライド番号プレースホルダー 3">
            <a:extLst>
              <a:ext uri="{FF2B5EF4-FFF2-40B4-BE49-F238E27FC236}">
                <a16:creationId xmlns:a16="http://schemas.microsoft.com/office/drawing/2014/main" id="{9D0959D2-658E-6288-78CC-76279744F0D8}"/>
              </a:ext>
            </a:extLst>
          </p:cNvPr>
          <p:cNvSpPr>
            <a:spLocks noGrp="1"/>
          </p:cNvSpPr>
          <p:nvPr>
            <p:ph type="sldNum" sz="quarter" idx="12"/>
          </p:nvPr>
        </p:nvSpPr>
        <p:spPr/>
        <p:txBody>
          <a:bodyPr/>
          <a:lstStyle/>
          <a:p>
            <a:fld id="{C1A8A5D0-764E-4EB1-BD47-BF41F27BB0EE}" type="slidenum">
              <a:rPr kumimoji="1" lang="ja-JP" altLang="en-US" smtClean="0"/>
              <a:t>11</a:t>
            </a:fld>
            <a:endParaRPr kumimoji="1" lang="ja-JP" altLang="en-US"/>
          </a:p>
        </p:txBody>
      </p:sp>
      <p:sp>
        <p:nvSpPr>
          <p:cNvPr id="7" name="テキスト ボックス 6">
            <a:extLst>
              <a:ext uri="{FF2B5EF4-FFF2-40B4-BE49-F238E27FC236}">
                <a16:creationId xmlns:a16="http://schemas.microsoft.com/office/drawing/2014/main" id="{43B5F221-D041-F3B9-DC5B-F21A1FED9E41}"/>
              </a:ext>
            </a:extLst>
          </p:cNvPr>
          <p:cNvSpPr txBox="1"/>
          <p:nvPr/>
        </p:nvSpPr>
        <p:spPr>
          <a:xfrm>
            <a:off x="750770" y="1428840"/>
            <a:ext cx="6477801" cy="5016758"/>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000" dirty="0"/>
              <a:t>遺産総額が</a:t>
            </a:r>
            <a:r>
              <a:rPr kumimoji="1" lang="en-US" altLang="ja-JP" sz="2000" dirty="0"/>
              <a:t>1</a:t>
            </a:r>
            <a:r>
              <a:rPr kumimoji="1" lang="ja-JP" altLang="en-US" sz="2000" dirty="0"/>
              <a:t>億円あれば二次相続時の税率は</a:t>
            </a:r>
            <a:r>
              <a:rPr kumimoji="1" lang="en-US" altLang="ja-JP" sz="2000" dirty="0"/>
              <a:t>10%</a:t>
            </a:r>
            <a:r>
              <a:rPr kumimoji="1" lang="ja-JP" altLang="en-US" sz="2000" dirty="0"/>
              <a:t>を超え、</a:t>
            </a:r>
            <a:r>
              <a:rPr kumimoji="1" lang="en-US" altLang="ja-JP" sz="2000" dirty="0"/>
              <a:t>3</a:t>
            </a:r>
            <a:r>
              <a:rPr kumimoji="1" lang="ja-JP" altLang="en-US" sz="2000" dirty="0"/>
              <a:t>億円であれば</a:t>
            </a:r>
            <a:r>
              <a:rPr kumimoji="1" lang="en-US" altLang="ja-JP" sz="2000" dirty="0"/>
              <a:t>30%</a:t>
            </a:r>
            <a:r>
              <a:rPr kumimoji="1" lang="ja-JP" altLang="en-US" sz="2000" dirty="0"/>
              <a:t>近い。</a:t>
            </a:r>
            <a:endParaRPr kumimoji="1" lang="en-US" altLang="ja-JP" sz="2000" dirty="0"/>
          </a:p>
          <a:p>
            <a:pPr marL="342900" indent="-342900">
              <a:buFont typeface="Arial" panose="020B0604020202020204" pitchFamily="34" charset="0"/>
              <a:buChar char="•"/>
            </a:pPr>
            <a:r>
              <a:rPr kumimoji="1" lang="ja-JP" altLang="en-US" sz="2000" dirty="0"/>
              <a:t>新</a:t>
            </a:r>
            <a:r>
              <a:rPr kumimoji="1" lang="en-US" altLang="ja-JP" sz="2000" dirty="0"/>
              <a:t>NISA</a:t>
            </a:r>
            <a:r>
              <a:rPr kumimoji="1" lang="ja-JP" altLang="en-US" sz="2000" dirty="0"/>
              <a:t>は</a:t>
            </a:r>
            <a:r>
              <a:rPr lang="ja-JP" altLang="en-US" sz="2000" dirty="0"/>
              <a:t>利益に税金が一切かからず、初心者でも資産形成に成功できるように設計がされている。つみたて</a:t>
            </a:r>
            <a:r>
              <a:rPr lang="en-US" altLang="ja-JP" sz="2000" dirty="0"/>
              <a:t>NISA</a:t>
            </a:r>
            <a:r>
              <a:rPr lang="ja-JP" altLang="en-US" sz="2000" dirty="0"/>
              <a:t>専用のインデックス型投信に累積投資をすれば、投資タイミングの分散により少なくとも世界や米国の経済成長率程度のリターンは期待できる。</a:t>
            </a:r>
            <a:endParaRPr kumimoji="1" lang="en-US" altLang="ja-JP" sz="2000" dirty="0"/>
          </a:p>
          <a:p>
            <a:pPr marL="342900" indent="-342900">
              <a:buFont typeface="Arial" panose="020B0604020202020204" pitchFamily="34" charset="0"/>
              <a:buChar char="•"/>
            </a:pPr>
            <a:r>
              <a:rPr kumimoji="1" lang="ja-JP" altLang="en-US" sz="2000" dirty="0"/>
              <a:t>この新</a:t>
            </a:r>
            <a:r>
              <a:rPr kumimoji="1" lang="en-US" altLang="ja-JP" sz="2000" dirty="0"/>
              <a:t>NISA</a:t>
            </a:r>
            <a:r>
              <a:rPr kumimoji="1" lang="ja-JP" altLang="en-US" sz="2000" dirty="0"/>
              <a:t>に、生前贈与の非課税枠を組み合わせると「非課税メリット」が最大限に生かせる。殊に、孫や子の配偶者への贈与は節税効果大。（図表</a:t>
            </a:r>
            <a:r>
              <a:rPr kumimoji="1" lang="en-US" altLang="ja-JP" sz="2000" dirty="0"/>
              <a:t>5</a:t>
            </a:r>
            <a:r>
              <a:rPr kumimoji="1" lang="ja-JP" altLang="en-US" sz="2000" dirty="0"/>
              <a:t>）</a:t>
            </a:r>
            <a:br>
              <a:rPr kumimoji="1" lang="en-US" altLang="ja-JP" sz="2000" dirty="0"/>
            </a:br>
            <a:r>
              <a:rPr kumimoji="1" lang="ja-JP" altLang="en-US" sz="2000" dirty="0"/>
              <a:t>たとえば、</a:t>
            </a:r>
            <a:r>
              <a:rPr kumimoji="1" lang="en-US" altLang="ja-JP" sz="2000" dirty="0"/>
              <a:t>1</a:t>
            </a:r>
            <a:r>
              <a:rPr kumimoji="1" lang="ja-JP" altLang="en-US" sz="2000" dirty="0"/>
              <a:t>人の父親が</a:t>
            </a:r>
            <a:r>
              <a:rPr kumimoji="1" lang="en-US" altLang="ja-JP" sz="2000" dirty="0"/>
              <a:t>4</a:t>
            </a:r>
            <a:r>
              <a:rPr kumimoji="1" lang="ja-JP" altLang="en-US" sz="2000" dirty="0"/>
              <a:t>人の親族に毎年無税の生前贈与枠</a:t>
            </a:r>
            <a:r>
              <a:rPr kumimoji="1" lang="en-US" altLang="ja-JP" sz="2000" dirty="0"/>
              <a:t>110</a:t>
            </a:r>
            <a:r>
              <a:rPr kumimoji="1" lang="ja-JP" altLang="en-US" sz="2000" dirty="0"/>
              <a:t>万円一杯の贈与を</a:t>
            </a:r>
            <a:r>
              <a:rPr kumimoji="1" lang="en-US" altLang="ja-JP" sz="2000" dirty="0"/>
              <a:t>16</a:t>
            </a:r>
            <a:r>
              <a:rPr kumimoji="1" lang="ja-JP" altLang="en-US" sz="2000" dirty="0"/>
              <a:t>年間続けると、利回り</a:t>
            </a:r>
            <a:r>
              <a:rPr kumimoji="1" lang="en-US" altLang="ja-JP" sz="2000" dirty="0"/>
              <a:t>6%</a:t>
            </a:r>
            <a:r>
              <a:rPr kumimoji="1" lang="ja-JP" altLang="en-US" sz="2000" dirty="0"/>
              <a:t>と仮定して、</a:t>
            </a:r>
            <a:r>
              <a:rPr kumimoji="1" lang="en-US" altLang="ja-JP" sz="2000" dirty="0"/>
              <a:t>16</a:t>
            </a:r>
            <a:r>
              <a:rPr kumimoji="1" lang="ja-JP" altLang="en-US" sz="2000" dirty="0"/>
              <a:t>年後には元利合計額が</a:t>
            </a:r>
            <a:r>
              <a:rPr kumimoji="1" lang="en-US" altLang="ja-JP" sz="2000" dirty="0"/>
              <a:t>1</a:t>
            </a:r>
            <a:r>
              <a:rPr kumimoji="1" lang="ja-JP" altLang="en-US" sz="2000" dirty="0"/>
              <a:t>億円を優に超える。（右図表</a:t>
            </a:r>
            <a:r>
              <a:rPr kumimoji="1" lang="en-US" altLang="ja-JP" sz="2000" dirty="0"/>
              <a:t>6</a:t>
            </a:r>
            <a:r>
              <a:rPr kumimoji="1" lang="ja-JP" altLang="en-US" sz="2000" dirty="0"/>
              <a:t>）</a:t>
            </a:r>
            <a:endParaRPr kumimoji="1" lang="en-US" altLang="ja-JP" sz="2000" dirty="0"/>
          </a:p>
          <a:p>
            <a:pPr marL="342900" indent="-342900">
              <a:buFont typeface="Arial" panose="020B0604020202020204" pitchFamily="34" charset="0"/>
              <a:buChar char="•"/>
            </a:pPr>
            <a:r>
              <a:rPr lang="ja-JP" altLang="en-US" sz="2000" dirty="0"/>
              <a:t>年</a:t>
            </a:r>
            <a:r>
              <a:rPr lang="en-US" altLang="ja-JP" sz="2000" dirty="0"/>
              <a:t>110</a:t>
            </a:r>
            <a:r>
              <a:rPr lang="ja-JP" altLang="en-US" sz="2000" dirty="0"/>
              <a:t>万円超分についても、超過額；</a:t>
            </a:r>
            <a:r>
              <a:rPr lang="en-US" altLang="ja-JP" sz="2000" dirty="0"/>
              <a:t>200</a:t>
            </a:r>
            <a:r>
              <a:rPr lang="ja-JP" altLang="en-US" sz="2000" dirty="0"/>
              <a:t>万円までは税率</a:t>
            </a:r>
            <a:r>
              <a:rPr lang="en-US" altLang="ja-JP" sz="2000" dirty="0"/>
              <a:t>10%</a:t>
            </a:r>
            <a:r>
              <a:rPr lang="ja-JP" altLang="en-US" sz="2000" dirty="0"/>
              <a:t>と低い。</a:t>
            </a:r>
            <a:endParaRPr kumimoji="1" lang="ja-JP" altLang="en-US" sz="2000" dirty="0"/>
          </a:p>
        </p:txBody>
      </p:sp>
      <p:sp>
        <p:nvSpPr>
          <p:cNvPr id="8" name="テキスト ボックス 7">
            <a:extLst>
              <a:ext uri="{FF2B5EF4-FFF2-40B4-BE49-F238E27FC236}">
                <a16:creationId xmlns:a16="http://schemas.microsoft.com/office/drawing/2014/main" id="{1E4C287B-56BD-0326-D64B-91CE619BB4F9}"/>
              </a:ext>
            </a:extLst>
          </p:cNvPr>
          <p:cNvSpPr txBox="1"/>
          <p:nvPr/>
        </p:nvSpPr>
        <p:spPr>
          <a:xfrm>
            <a:off x="7478829" y="1482295"/>
            <a:ext cx="1088760" cy="400110"/>
          </a:xfrm>
          <a:prstGeom prst="rect">
            <a:avLst/>
          </a:prstGeom>
          <a:noFill/>
        </p:spPr>
        <p:txBody>
          <a:bodyPr wrap="none" rtlCol="0">
            <a:spAutoFit/>
          </a:bodyPr>
          <a:lstStyle/>
          <a:p>
            <a:r>
              <a:rPr kumimoji="1" lang="ja-JP" altLang="en-US" sz="2000" b="1" dirty="0"/>
              <a:t>図表</a:t>
            </a:r>
            <a:r>
              <a:rPr kumimoji="1" lang="en-US" altLang="ja-JP" sz="2000" b="1" dirty="0"/>
              <a:t>6</a:t>
            </a:r>
            <a:r>
              <a:rPr lang="ja-JP" altLang="en-US" sz="2000" b="1" dirty="0"/>
              <a:t>、</a:t>
            </a:r>
            <a:endParaRPr kumimoji="1" lang="ja-JP" altLang="en-US" sz="2000" b="1" dirty="0"/>
          </a:p>
        </p:txBody>
      </p:sp>
    </p:spTree>
    <p:extLst>
      <p:ext uri="{BB962C8B-B14F-4D97-AF65-F5344CB8AC3E}">
        <p14:creationId xmlns:p14="http://schemas.microsoft.com/office/powerpoint/2010/main" val="4017095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25B760-95E0-A2C6-A0DC-0D597F919C6F}"/>
              </a:ext>
            </a:extLst>
          </p:cNvPr>
          <p:cNvSpPr>
            <a:spLocks noGrp="1"/>
          </p:cNvSpPr>
          <p:nvPr>
            <p:ph type="title"/>
          </p:nvPr>
        </p:nvSpPr>
        <p:spPr/>
        <p:txBody>
          <a:bodyPr>
            <a:normAutofit/>
          </a:bodyPr>
          <a:lstStyle/>
          <a:p>
            <a:r>
              <a:rPr kumimoji="1" lang="ja-JP" altLang="en-US" sz="3200" b="1" dirty="0"/>
              <a:t>図表</a:t>
            </a:r>
            <a:r>
              <a:rPr lang="en-US" altLang="ja-JP" sz="3200" b="1" dirty="0"/>
              <a:t>5</a:t>
            </a:r>
            <a:r>
              <a:rPr kumimoji="1" lang="ja-JP" altLang="en-US" sz="3200" b="1" dirty="0"/>
              <a:t>、相続税額（暦年課税）早見表</a:t>
            </a:r>
          </a:p>
        </p:txBody>
      </p:sp>
      <p:pic>
        <p:nvPicPr>
          <p:cNvPr id="6" name="コンテンツ プレースホルダー 5">
            <a:extLst>
              <a:ext uri="{FF2B5EF4-FFF2-40B4-BE49-F238E27FC236}">
                <a16:creationId xmlns:a16="http://schemas.microsoft.com/office/drawing/2014/main" id="{5B152EA1-3F98-7899-C43E-415872EA129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0612" y="1690689"/>
            <a:ext cx="9054963" cy="3771106"/>
          </a:xfrm>
        </p:spPr>
      </p:pic>
      <p:sp>
        <p:nvSpPr>
          <p:cNvPr id="4" name="スライド番号プレースホルダー 3">
            <a:extLst>
              <a:ext uri="{FF2B5EF4-FFF2-40B4-BE49-F238E27FC236}">
                <a16:creationId xmlns:a16="http://schemas.microsoft.com/office/drawing/2014/main" id="{5778309C-2FD9-5A93-820A-4E801E2678D6}"/>
              </a:ext>
            </a:extLst>
          </p:cNvPr>
          <p:cNvSpPr>
            <a:spLocks noGrp="1"/>
          </p:cNvSpPr>
          <p:nvPr>
            <p:ph type="sldNum" sz="quarter" idx="12"/>
          </p:nvPr>
        </p:nvSpPr>
        <p:spPr/>
        <p:txBody>
          <a:bodyPr/>
          <a:lstStyle/>
          <a:p>
            <a:fld id="{C1A8A5D0-764E-4EB1-BD47-BF41F27BB0EE}" type="slidenum">
              <a:rPr kumimoji="1" lang="ja-JP" altLang="en-US" smtClean="0"/>
              <a:t>12</a:t>
            </a:fld>
            <a:endParaRPr kumimoji="1" lang="ja-JP" altLang="en-US"/>
          </a:p>
        </p:txBody>
      </p:sp>
    </p:spTree>
    <p:extLst>
      <p:ext uri="{BB962C8B-B14F-4D97-AF65-F5344CB8AC3E}">
        <p14:creationId xmlns:p14="http://schemas.microsoft.com/office/powerpoint/2010/main" val="2866240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0C47CA-1547-7ECD-5872-6F93BB8AE0E9}"/>
              </a:ext>
            </a:extLst>
          </p:cNvPr>
          <p:cNvSpPr>
            <a:spLocks noGrp="1"/>
          </p:cNvSpPr>
          <p:nvPr>
            <p:ph type="title"/>
          </p:nvPr>
        </p:nvSpPr>
        <p:spPr/>
        <p:txBody>
          <a:bodyPr>
            <a:normAutofit/>
          </a:bodyPr>
          <a:lstStyle/>
          <a:p>
            <a:r>
              <a:rPr lang="ja-JP" altLang="en-US" sz="3200" b="1" dirty="0"/>
              <a:t>６</a:t>
            </a:r>
            <a:r>
              <a:rPr kumimoji="1" lang="ja-JP" altLang="en-US" sz="3200" b="1" dirty="0"/>
              <a:t>、新</a:t>
            </a:r>
            <a:r>
              <a:rPr kumimoji="1" lang="en-US" altLang="ja-JP" sz="3200" b="1" dirty="0"/>
              <a:t>NISA</a:t>
            </a:r>
            <a:r>
              <a:rPr kumimoji="1" lang="ja-JP" altLang="en-US" sz="3200" b="1" dirty="0"/>
              <a:t>をさらに使いやすく～不断の制度改革を</a:t>
            </a:r>
          </a:p>
        </p:txBody>
      </p:sp>
      <p:sp>
        <p:nvSpPr>
          <p:cNvPr id="3" name="コンテンツ プレースホルダー 2">
            <a:extLst>
              <a:ext uri="{FF2B5EF4-FFF2-40B4-BE49-F238E27FC236}">
                <a16:creationId xmlns:a16="http://schemas.microsoft.com/office/drawing/2014/main" id="{EB478400-44E3-3028-43A7-FF498D65DBED}"/>
              </a:ext>
            </a:extLst>
          </p:cNvPr>
          <p:cNvSpPr>
            <a:spLocks noGrp="1"/>
          </p:cNvSpPr>
          <p:nvPr>
            <p:ph idx="1"/>
          </p:nvPr>
        </p:nvSpPr>
        <p:spPr>
          <a:xfrm>
            <a:off x="629920" y="1474609"/>
            <a:ext cx="10160000" cy="4977625"/>
          </a:xfrm>
        </p:spPr>
        <p:txBody>
          <a:bodyPr>
            <a:noAutofit/>
          </a:bodyPr>
          <a:lstStyle/>
          <a:p>
            <a:pPr marL="457200" indent="-457200">
              <a:buFont typeface="+mj-lt"/>
              <a:buAutoNum type="arabicPeriod"/>
            </a:pPr>
            <a:r>
              <a:rPr kumimoji="1" lang="ja-JP" altLang="en-US" sz="2000" dirty="0"/>
              <a:t>「</a:t>
            </a:r>
            <a:r>
              <a:rPr kumimoji="1" lang="en-US" altLang="ja-JP" sz="2000" dirty="0"/>
              <a:t>1</a:t>
            </a:r>
            <a:r>
              <a:rPr kumimoji="1" lang="ja-JP" altLang="en-US" sz="2000" dirty="0"/>
              <a:t>人、</a:t>
            </a:r>
            <a:r>
              <a:rPr kumimoji="1" lang="en-US" altLang="ja-JP" sz="2000" dirty="0"/>
              <a:t>1</a:t>
            </a:r>
            <a:r>
              <a:rPr kumimoji="1" lang="ja-JP" altLang="en-US" sz="2000" dirty="0"/>
              <a:t>口座、</a:t>
            </a:r>
            <a:r>
              <a:rPr kumimoji="1" lang="en-US" altLang="ja-JP" sz="2000" dirty="0"/>
              <a:t>1</a:t>
            </a:r>
            <a:r>
              <a:rPr kumimoji="1" lang="ja-JP" altLang="en-US" sz="2000" dirty="0"/>
              <a:t>金融機関」の縛りは理不尽</a:t>
            </a:r>
            <a:r>
              <a:rPr lang="ja-JP" altLang="en-US" sz="2000" dirty="0"/>
              <a:t>。</a:t>
            </a:r>
            <a:r>
              <a:rPr kumimoji="1" lang="ja-JP" altLang="en-US" sz="2000" dirty="0"/>
              <a:t>個人投資家にとっては、複数の金融機関に分散して、各社のパーフォーマンスを比較することが肝要。</a:t>
            </a:r>
            <a:br>
              <a:rPr kumimoji="1" lang="en-US" altLang="ja-JP" sz="2000" dirty="0"/>
            </a:br>
            <a:r>
              <a:rPr lang="ja-JP" altLang="en-US" sz="2000" dirty="0"/>
              <a:t>金融庁は免税枠の管理を容易ににするためとしているが、マイナンバーを活用すれば名寄せは簡単にできる。英国では、毎年新規に金融機関を選び、複数の口座開設が認められている。</a:t>
            </a:r>
            <a:endParaRPr lang="en-US" altLang="ja-JP" sz="2000" dirty="0"/>
          </a:p>
          <a:p>
            <a:pPr marL="457200" indent="-457200">
              <a:buFont typeface="+mj-lt"/>
              <a:buAutoNum type="arabicPeriod"/>
            </a:pPr>
            <a:r>
              <a:rPr kumimoji="1" lang="ja-JP" altLang="en-US" sz="2000" dirty="0"/>
              <a:t>「つみたて</a:t>
            </a:r>
            <a:r>
              <a:rPr kumimoji="1" lang="en-US" altLang="ja-JP" sz="2000" dirty="0"/>
              <a:t>NISA]</a:t>
            </a:r>
            <a:r>
              <a:rPr kumimoji="1" lang="ja-JP" altLang="en-US" sz="2000" dirty="0"/>
              <a:t>での投資が投資信託に限定されている点は問題。投資の基本は個別株式を選択する技の妙味にあるので、少額であっても対象を投信に限定するのは、本末転倒と言わざるを得ない。</a:t>
            </a:r>
            <a:endParaRPr kumimoji="1" lang="en-US" altLang="ja-JP" sz="2000" dirty="0"/>
          </a:p>
          <a:p>
            <a:pPr marL="457200" indent="-457200">
              <a:buFont typeface="+mj-lt"/>
              <a:buAutoNum type="arabicPeriod"/>
            </a:pPr>
            <a:r>
              <a:rPr lang="ja-JP" altLang="en-US" sz="2000" dirty="0"/>
              <a:t>日本株の最低投資単位が</a:t>
            </a:r>
            <a:r>
              <a:rPr lang="en-US" altLang="ja-JP" sz="2000" dirty="0"/>
              <a:t>100</a:t>
            </a:r>
            <a:r>
              <a:rPr lang="ja-JP" altLang="en-US" sz="2000" dirty="0"/>
              <a:t>株（</a:t>
            </a:r>
            <a:r>
              <a:rPr lang="en-US" altLang="ja-JP" sz="2000" dirty="0"/>
              <a:t>1</a:t>
            </a:r>
            <a:r>
              <a:rPr lang="ja-JP" altLang="en-US" sz="2000" dirty="0"/>
              <a:t>単元）とされており、東京エレクトロンやファースト・リーテイリングは成長投資枠；</a:t>
            </a:r>
            <a:r>
              <a:rPr lang="en-US" altLang="ja-JP" sz="2000" dirty="0"/>
              <a:t>240</a:t>
            </a:r>
            <a:r>
              <a:rPr lang="ja-JP" altLang="en-US" sz="2000" dirty="0"/>
              <a:t>万円では購入できない点に問題がある。東証には</a:t>
            </a:r>
            <a:r>
              <a:rPr lang="en-US" altLang="ja-JP" sz="2000" dirty="0"/>
              <a:t>1</a:t>
            </a:r>
            <a:r>
              <a:rPr lang="ja-JP" altLang="en-US" sz="2000" dirty="0"/>
              <a:t>株単位での取引への引下げを行なっていただきたい。</a:t>
            </a:r>
            <a:endParaRPr lang="en-US" altLang="ja-JP" sz="2000" dirty="0"/>
          </a:p>
          <a:p>
            <a:pPr marL="457200" indent="-457200">
              <a:buFont typeface="+mj-lt"/>
              <a:buAutoNum type="arabicPeriod"/>
            </a:pPr>
            <a:r>
              <a:rPr kumimoji="1" lang="en-US" altLang="ja-JP" sz="2000" dirty="0"/>
              <a:t>NISA</a:t>
            </a:r>
            <a:r>
              <a:rPr kumimoji="1" lang="ja-JP" altLang="en-US" sz="2000" dirty="0"/>
              <a:t>の投資対象</a:t>
            </a:r>
            <a:r>
              <a:rPr lang="ja-JP" altLang="en-US" sz="2000" dirty="0"/>
              <a:t>から</a:t>
            </a:r>
            <a:r>
              <a:rPr kumimoji="1" lang="ja-JP" altLang="en-US" sz="2000" dirty="0"/>
              <a:t>株式</a:t>
            </a:r>
            <a:r>
              <a:rPr lang="ja-JP" altLang="en-US" sz="2000" dirty="0"/>
              <a:t>よりリスクの低い債券が除外されているのは不可解。</a:t>
            </a:r>
            <a:endParaRPr lang="en-US" altLang="ja-JP" sz="2000" dirty="0"/>
          </a:p>
          <a:p>
            <a:pPr marL="457200" indent="-457200">
              <a:buFont typeface="+mj-lt"/>
              <a:buAutoNum type="arabicPeriod"/>
            </a:pPr>
            <a:r>
              <a:rPr kumimoji="1" lang="ja-JP" altLang="en-US" sz="2000" dirty="0"/>
              <a:t>最近では、</a:t>
            </a:r>
            <a:r>
              <a:rPr kumimoji="1" lang="en-US" altLang="ja-JP" sz="2000" dirty="0"/>
              <a:t>60</a:t>
            </a:r>
            <a:r>
              <a:rPr kumimoji="1" lang="ja-JP" altLang="en-US" sz="2000" dirty="0"/>
              <a:t>歳代の証券保有比率が上昇、</a:t>
            </a:r>
            <a:r>
              <a:rPr kumimoji="1" lang="en-US" altLang="ja-JP" sz="2000" dirty="0"/>
              <a:t>70</a:t>
            </a:r>
            <a:r>
              <a:rPr kumimoji="1" lang="ja-JP" altLang="en-US" sz="2000" dirty="0"/>
              <a:t>歳代以上は下降しているが、ネットに弱い高齢者富裕層に対する投資アドバイザリー機能の充実が望まれる。（図表</a:t>
            </a:r>
            <a:r>
              <a:rPr kumimoji="1" lang="en-US" altLang="ja-JP" sz="2000" dirty="0"/>
              <a:t>7</a:t>
            </a:r>
            <a:r>
              <a:rPr kumimoji="1" lang="ja-JP" altLang="en-US" sz="2000" dirty="0"/>
              <a:t>）</a:t>
            </a:r>
            <a:br>
              <a:rPr kumimoji="1" lang="en-US" altLang="ja-JP" sz="2000" dirty="0"/>
            </a:br>
            <a:r>
              <a:rPr kumimoji="1" lang="ja-JP" altLang="en-US" sz="2000" dirty="0"/>
              <a:t>「認定投資アドバイザリー制度」の導入は証券界の反撥で一頓挫しているのは遺憾。</a:t>
            </a:r>
          </a:p>
        </p:txBody>
      </p:sp>
      <p:sp>
        <p:nvSpPr>
          <p:cNvPr id="4" name="スライド番号プレースホルダー 3">
            <a:extLst>
              <a:ext uri="{FF2B5EF4-FFF2-40B4-BE49-F238E27FC236}">
                <a16:creationId xmlns:a16="http://schemas.microsoft.com/office/drawing/2014/main" id="{D4B04160-1DEC-0158-EC67-24C9C158B1B2}"/>
              </a:ext>
            </a:extLst>
          </p:cNvPr>
          <p:cNvSpPr>
            <a:spLocks noGrp="1"/>
          </p:cNvSpPr>
          <p:nvPr>
            <p:ph type="sldNum" sz="quarter" idx="12"/>
          </p:nvPr>
        </p:nvSpPr>
        <p:spPr/>
        <p:txBody>
          <a:bodyPr/>
          <a:lstStyle/>
          <a:p>
            <a:fld id="{C1A8A5D0-764E-4EB1-BD47-BF41F27BB0EE}" type="slidenum">
              <a:rPr kumimoji="1" lang="ja-JP" altLang="en-US" smtClean="0"/>
              <a:t>13</a:t>
            </a:fld>
            <a:endParaRPr kumimoji="1" lang="ja-JP" altLang="en-US"/>
          </a:p>
        </p:txBody>
      </p:sp>
    </p:spTree>
    <p:extLst>
      <p:ext uri="{BB962C8B-B14F-4D97-AF65-F5344CB8AC3E}">
        <p14:creationId xmlns:p14="http://schemas.microsoft.com/office/powerpoint/2010/main" val="1563713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2976B3-4937-4BF4-352A-1E09F49F101F}"/>
              </a:ext>
            </a:extLst>
          </p:cNvPr>
          <p:cNvSpPr>
            <a:spLocks noGrp="1"/>
          </p:cNvSpPr>
          <p:nvPr>
            <p:ph type="title"/>
          </p:nvPr>
        </p:nvSpPr>
        <p:spPr>
          <a:xfrm>
            <a:off x="664155" y="208243"/>
            <a:ext cx="10449025" cy="1129669"/>
          </a:xfrm>
        </p:spPr>
        <p:txBody>
          <a:bodyPr>
            <a:normAutofit/>
          </a:bodyPr>
          <a:lstStyle/>
          <a:p>
            <a:r>
              <a:rPr kumimoji="1" lang="ja-JP" altLang="en-US" sz="2800" b="1" dirty="0"/>
              <a:t>図表７、証券保有世帯比率の年代別推移（</a:t>
            </a:r>
            <a:r>
              <a:rPr kumimoji="1" lang="en-US" altLang="ja-JP" sz="2800" b="1" dirty="0"/>
              <a:t>1999</a:t>
            </a:r>
            <a:r>
              <a:rPr lang="ja-JP" altLang="en-US" sz="2800" b="1" dirty="0"/>
              <a:t>～</a:t>
            </a:r>
            <a:r>
              <a:rPr lang="en-US" altLang="ja-JP" sz="2800" b="1" dirty="0"/>
              <a:t>2019</a:t>
            </a:r>
            <a:r>
              <a:rPr lang="ja-JP" altLang="en-US" sz="2800" b="1" dirty="0"/>
              <a:t>年）</a:t>
            </a:r>
            <a:endParaRPr kumimoji="1" lang="ja-JP" altLang="en-US" sz="2800" b="1" dirty="0"/>
          </a:p>
        </p:txBody>
      </p:sp>
      <p:sp>
        <p:nvSpPr>
          <p:cNvPr id="4" name="スライド番号プレースホルダー 3">
            <a:extLst>
              <a:ext uri="{FF2B5EF4-FFF2-40B4-BE49-F238E27FC236}">
                <a16:creationId xmlns:a16="http://schemas.microsoft.com/office/drawing/2014/main" id="{A829AC6F-0A53-1466-47DB-0007A158F090}"/>
              </a:ext>
            </a:extLst>
          </p:cNvPr>
          <p:cNvSpPr>
            <a:spLocks noGrp="1"/>
          </p:cNvSpPr>
          <p:nvPr>
            <p:ph type="sldNum" sz="quarter" idx="12"/>
          </p:nvPr>
        </p:nvSpPr>
        <p:spPr/>
        <p:txBody>
          <a:bodyPr/>
          <a:lstStyle/>
          <a:p>
            <a:fld id="{C1A8A5D0-764E-4EB1-BD47-BF41F27BB0EE}" type="slidenum">
              <a:rPr kumimoji="1" lang="ja-JP" altLang="en-US" smtClean="0"/>
              <a:t>14</a:t>
            </a:fld>
            <a:endParaRPr kumimoji="1" lang="ja-JP" altLang="en-US"/>
          </a:p>
        </p:txBody>
      </p:sp>
      <p:pic>
        <p:nvPicPr>
          <p:cNvPr id="9" name="コンテンツ プレースホルダー 8">
            <a:extLst>
              <a:ext uri="{FF2B5EF4-FFF2-40B4-BE49-F238E27FC236}">
                <a16:creationId xmlns:a16="http://schemas.microsoft.com/office/drawing/2014/main" id="{C6F7C67D-2EFF-17EE-9CB0-A24C366D60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83280" y="1565750"/>
            <a:ext cx="7146758" cy="4351338"/>
          </a:xfrm>
        </p:spPr>
      </p:pic>
      <p:sp>
        <p:nvSpPr>
          <p:cNvPr id="10" name="テキスト ボックス 9">
            <a:extLst>
              <a:ext uri="{FF2B5EF4-FFF2-40B4-BE49-F238E27FC236}">
                <a16:creationId xmlns:a16="http://schemas.microsoft.com/office/drawing/2014/main" id="{05C355E5-B2C3-4CA8-A016-0538111D5542}"/>
              </a:ext>
            </a:extLst>
          </p:cNvPr>
          <p:cNvSpPr txBox="1"/>
          <p:nvPr/>
        </p:nvSpPr>
        <p:spPr>
          <a:xfrm>
            <a:off x="4870368" y="3657607"/>
            <a:ext cx="902811" cy="615553"/>
          </a:xfrm>
          <a:prstGeom prst="rect">
            <a:avLst/>
          </a:prstGeom>
          <a:noFill/>
        </p:spPr>
        <p:txBody>
          <a:bodyPr wrap="none" rtlCol="0">
            <a:spAutoFit/>
          </a:bodyPr>
          <a:lstStyle/>
          <a:p>
            <a:r>
              <a:rPr kumimoji="1" lang="ja-JP" altLang="en-US" sz="2000" b="1" dirty="0"/>
              <a:t>　⇧</a:t>
            </a:r>
            <a:endParaRPr kumimoji="1" lang="en-US" altLang="ja-JP" sz="2000" b="1" dirty="0"/>
          </a:p>
          <a:p>
            <a:r>
              <a:rPr kumimoji="1" lang="ja-JP" altLang="en-US" sz="1400" b="1" dirty="0"/>
              <a:t>最近時点</a:t>
            </a:r>
          </a:p>
        </p:txBody>
      </p:sp>
      <p:sp>
        <p:nvSpPr>
          <p:cNvPr id="12" name="テキスト ボックス 11">
            <a:extLst>
              <a:ext uri="{FF2B5EF4-FFF2-40B4-BE49-F238E27FC236}">
                <a16:creationId xmlns:a16="http://schemas.microsoft.com/office/drawing/2014/main" id="{512B64B5-08BE-4F0B-B069-12DA0CB85B51}"/>
              </a:ext>
            </a:extLst>
          </p:cNvPr>
          <p:cNvSpPr txBox="1"/>
          <p:nvPr/>
        </p:nvSpPr>
        <p:spPr>
          <a:xfrm>
            <a:off x="664156" y="1741713"/>
            <a:ext cx="2800404" cy="3785652"/>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2000" dirty="0"/>
              <a:t>個人の証券保有比率は</a:t>
            </a:r>
            <a:r>
              <a:rPr kumimoji="1" lang="en-US" altLang="ja-JP" sz="2000" dirty="0"/>
              <a:t>60</a:t>
            </a:r>
            <a:r>
              <a:rPr kumimoji="1" lang="ja-JP" altLang="en-US" sz="2000" dirty="0"/>
              <a:t>歳代までは増加傾向にあるが、最近では</a:t>
            </a:r>
            <a:r>
              <a:rPr kumimoji="1" lang="en-US" altLang="ja-JP" sz="2000" dirty="0"/>
              <a:t>70</a:t>
            </a:r>
            <a:r>
              <a:rPr kumimoji="1" lang="ja-JP" altLang="en-US" sz="2000" dirty="0"/>
              <a:t>歳以上は減少している。</a:t>
            </a:r>
            <a:endParaRPr kumimoji="1" lang="en-US" altLang="ja-JP" sz="2000" dirty="0"/>
          </a:p>
          <a:p>
            <a:pPr marL="285750" indent="-285750">
              <a:buFont typeface="Arial" panose="020B0604020202020204" pitchFamily="34" charset="0"/>
              <a:buChar char="•"/>
            </a:pPr>
            <a:r>
              <a:rPr lang="ja-JP" altLang="en-US" sz="2000" dirty="0"/>
              <a:t>それにしても、</a:t>
            </a:r>
            <a:r>
              <a:rPr lang="en-US" altLang="ja-JP" sz="2000" dirty="0"/>
              <a:t>60</a:t>
            </a:r>
            <a:r>
              <a:rPr lang="ja-JP" altLang="en-US" sz="2000" dirty="0"/>
              <a:t>歳以上世帯で</a:t>
            </a:r>
            <a:r>
              <a:rPr lang="en-US" altLang="ja-JP" sz="2000" dirty="0"/>
              <a:t>1/4</a:t>
            </a:r>
            <a:r>
              <a:rPr lang="ja-JP" altLang="en-US" sz="2000" dirty="0"/>
              <a:t>ほどしか証券投資を行っていないのは由々しい現状である。</a:t>
            </a:r>
            <a:endParaRPr lang="en-US" altLang="ja-JP" sz="2000" dirty="0"/>
          </a:p>
          <a:p>
            <a:pPr marL="285750" indent="-285750">
              <a:buFont typeface="Arial" panose="020B0604020202020204" pitchFamily="34" charset="0"/>
              <a:buChar char="•"/>
            </a:pPr>
            <a:r>
              <a:rPr kumimoji="1" lang="ja-JP" altLang="en-US" sz="2000" dirty="0"/>
              <a:t>貯蓄から投資への道のりは遠い</a:t>
            </a:r>
            <a:r>
              <a:rPr kumimoji="1" lang="ja-JP" altLang="en-US" dirty="0"/>
              <a:t>。</a:t>
            </a:r>
          </a:p>
        </p:txBody>
      </p:sp>
    </p:spTree>
    <p:extLst>
      <p:ext uri="{BB962C8B-B14F-4D97-AF65-F5344CB8AC3E}">
        <p14:creationId xmlns:p14="http://schemas.microsoft.com/office/powerpoint/2010/main" val="3445788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F4296D-7271-1AA1-C0A8-D7EDDB5617FA}"/>
              </a:ext>
            </a:extLst>
          </p:cNvPr>
          <p:cNvSpPr>
            <a:spLocks noGrp="1"/>
          </p:cNvSpPr>
          <p:nvPr>
            <p:ph type="title"/>
          </p:nvPr>
        </p:nvSpPr>
        <p:spPr>
          <a:xfrm>
            <a:off x="660400" y="365125"/>
            <a:ext cx="10810240" cy="1325563"/>
          </a:xfrm>
        </p:spPr>
        <p:txBody>
          <a:bodyPr>
            <a:normAutofit/>
          </a:bodyPr>
          <a:lstStyle/>
          <a:p>
            <a:r>
              <a:rPr kumimoji="1" lang="en-US" altLang="ja-JP" sz="3600" b="1" dirty="0">
                <a:latin typeface="ＭＳ 明朝" panose="02020609040205080304" pitchFamily="17" charset="-128"/>
                <a:ea typeface="ＭＳ 明朝" panose="02020609040205080304" pitchFamily="17" charset="-128"/>
              </a:rPr>
              <a:t>Ⅱ.</a:t>
            </a:r>
            <a:r>
              <a:rPr kumimoji="1" lang="ja-JP" altLang="en-US" sz="3600" b="1" dirty="0">
                <a:latin typeface="ＭＳ 明朝" panose="02020609040205080304" pitchFamily="17" charset="-128"/>
                <a:ea typeface="ＭＳ 明朝" panose="02020609040205080304" pitchFamily="17" charset="-128"/>
              </a:rPr>
              <a:t>シニア富裕層は外国債への投資も</a:t>
            </a:r>
            <a:br>
              <a:rPr kumimoji="1" lang="en-US" altLang="ja-JP" sz="3200" b="1" dirty="0">
                <a:latin typeface="ＭＳ 明朝" panose="02020609040205080304" pitchFamily="17" charset="-128"/>
                <a:ea typeface="ＭＳ 明朝" panose="02020609040205080304" pitchFamily="17" charset="-128"/>
              </a:rPr>
            </a:br>
            <a:r>
              <a:rPr lang="ja-JP" altLang="en-US" sz="3200" b="1" dirty="0">
                <a:latin typeface="ＭＳ 明朝" panose="02020609040205080304" pitchFamily="17" charset="-128"/>
                <a:ea typeface="ＭＳ 明朝" panose="02020609040205080304" pitchFamily="17" charset="-128"/>
              </a:rPr>
              <a:t>１、証券投資のセオリーは、長期・分散・積立・低コスト</a:t>
            </a:r>
            <a:endParaRPr kumimoji="1" lang="ja-JP" altLang="en-US" sz="3200" dirty="0"/>
          </a:p>
        </p:txBody>
      </p:sp>
      <p:sp>
        <p:nvSpPr>
          <p:cNvPr id="3" name="コンテンツ プレースホルダー 2">
            <a:extLst>
              <a:ext uri="{FF2B5EF4-FFF2-40B4-BE49-F238E27FC236}">
                <a16:creationId xmlns:a16="http://schemas.microsoft.com/office/drawing/2014/main" id="{DCF98FFB-7744-FC41-23F1-BE24B6BF5BAB}"/>
              </a:ext>
            </a:extLst>
          </p:cNvPr>
          <p:cNvSpPr>
            <a:spLocks noGrp="1"/>
          </p:cNvSpPr>
          <p:nvPr>
            <p:ph idx="1"/>
          </p:nvPr>
        </p:nvSpPr>
        <p:spPr/>
        <p:txBody>
          <a:bodyPr>
            <a:normAutofit lnSpcReduction="10000"/>
          </a:bodyPr>
          <a:lstStyle/>
          <a:p>
            <a:r>
              <a:rPr kumimoji="1" lang="ja-JP" altLang="en-US" sz="2000" dirty="0"/>
              <a:t>投資は値動きのある金融商品の購入であるから、価格変動のリスクは不可避。失敗しないためには、長期・分散・積立・低コスト（低い手数料）に徹するしかない。</a:t>
            </a:r>
            <a:endParaRPr kumimoji="1" lang="en-US" altLang="ja-JP" sz="2000" dirty="0"/>
          </a:p>
          <a:p>
            <a:r>
              <a:rPr lang="ja-JP" altLang="en-US" sz="2000" dirty="0"/>
              <a:t>中でも、分散の徹底が重要。投資対象の分散は、株式と社債、円建てと外貨建ての分散が基本となる。資金に余裕があれば、①株式の比率を社債より多めに、②外貨建ての比率は最低でも</a:t>
            </a:r>
            <a:r>
              <a:rPr lang="en-US" altLang="ja-JP" sz="2000" dirty="0"/>
              <a:t>3</a:t>
            </a:r>
            <a:r>
              <a:rPr lang="ja-JP" altLang="en-US" sz="2000" dirty="0"/>
              <a:t>～</a:t>
            </a:r>
            <a:r>
              <a:rPr lang="en-US" altLang="ja-JP" sz="2000" dirty="0"/>
              <a:t>4</a:t>
            </a:r>
            <a:r>
              <a:rPr lang="ja-JP" altLang="en-US" sz="2000" dirty="0"/>
              <a:t>割程度を常時保つようにしたい。</a:t>
            </a:r>
            <a:endParaRPr lang="en-US" altLang="ja-JP" sz="2000" dirty="0"/>
          </a:p>
          <a:p>
            <a:r>
              <a:rPr kumimoji="1" lang="ja-JP" altLang="en-US" sz="2000" dirty="0"/>
              <a:t>債券投資は</a:t>
            </a:r>
            <a:r>
              <a:rPr kumimoji="1" lang="en-US" altLang="ja-JP" sz="2000" dirty="0"/>
              <a:t>NISA</a:t>
            </a:r>
            <a:r>
              <a:rPr kumimoji="1" lang="ja-JP" altLang="en-US" sz="2000" dirty="0"/>
              <a:t>の対象外であるので、特定口座での投資とせざるを得ない。生前贈与については、免税枠</a:t>
            </a:r>
            <a:r>
              <a:rPr kumimoji="1" lang="en-US" altLang="ja-JP" sz="2000" dirty="0"/>
              <a:t>110</a:t>
            </a:r>
            <a:r>
              <a:rPr kumimoji="1" lang="ja-JP" altLang="en-US" sz="2000" dirty="0"/>
              <a:t>万円超過分</a:t>
            </a:r>
            <a:r>
              <a:rPr kumimoji="1" lang="en-US" altLang="ja-JP" sz="2000" dirty="0"/>
              <a:t>200</a:t>
            </a:r>
            <a:r>
              <a:rPr kumimoji="1" lang="ja-JP" altLang="en-US" sz="2000" dirty="0"/>
              <a:t>万円は税率</a:t>
            </a:r>
            <a:r>
              <a:rPr kumimoji="1" lang="en-US" altLang="ja-JP" sz="2000" dirty="0"/>
              <a:t>10%</a:t>
            </a:r>
            <a:r>
              <a:rPr kumimoji="1" lang="ja-JP" altLang="en-US" sz="2000" dirty="0"/>
              <a:t>と低いので、これをも活用すべき</a:t>
            </a:r>
            <a:r>
              <a:rPr lang="ja-JP" altLang="en-US" sz="2000" dirty="0"/>
              <a:t>。</a:t>
            </a:r>
            <a:endParaRPr lang="en-US" altLang="ja-JP" sz="2000" dirty="0"/>
          </a:p>
          <a:p>
            <a:r>
              <a:rPr kumimoji="1" lang="ja-JP" altLang="en-US" sz="2000" dirty="0"/>
              <a:t>外債投資の手始めは、米国債。</a:t>
            </a:r>
            <a:r>
              <a:rPr kumimoji="1" lang="en-US" altLang="ja-JP" sz="2000" dirty="0"/>
              <a:t>10</a:t>
            </a:r>
            <a:r>
              <a:rPr kumimoji="1" lang="ja-JP" altLang="en-US" sz="2000" dirty="0"/>
              <a:t>年物で利回り</a:t>
            </a:r>
            <a:r>
              <a:rPr kumimoji="1" lang="en-US" altLang="ja-JP" sz="2000" dirty="0"/>
              <a:t>4.2%</a:t>
            </a:r>
            <a:r>
              <a:rPr kumimoji="1" lang="ja-JP" altLang="en-US" sz="2000" dirty="0"/>
              <a:t>程度（</a:t>
            </a:r>
            <a:r>
              <a:rPr kumimoji="1" lang="en-US" altLang="ja-JP" sz="2000" dirty="0"/>
              <a:t>2024</a:t>
            </a:r>
            <a:r>
              <a:rPr kumimoji="1" lang="ja-JP" altLang="en-US" sz="2000" dirty="0"/>
              <a:t>年</a:t>
            </a:r>
            <a:r>
              <a:rPr kumimoji="1" lang="en-US" altLang="ja-JP" sz="2000" dirty="0"/>
              <a:t>6</a:t>
            </a:r>
            <a:r>
              <a:rPr kumimoji="1" lang="ja-JP" altLang="en-US" sz="2000" dirty="0"/>
              <a:t>月末）。残存期間</a:t>
            </a:r>
            <a:r>
              <a:rPr lang="en-US" altLang="ja-JP" sz="2000" dirty="0"/>
              <a:t>10</a:t>
            </a:r>
            <a:r>
              <a:rPr lang="ja-JP" altLang="en-US" sz="2000" dirty="0"/>
              <a:t>年超の超長期債については、価格変動リスクが大きいので要注意。残存期間；</a:t>
            </a:r>
            <a:r>
              <a:rPr lang="en-US" altLang="ja-JP" sz="2000" dirty="0"/>
              <a:t>3</a:t>
            </a:r>
            <a:r>
              <a:rPr lang="ja-JP" altLang="en-US" sz="2000" dirty="0"/>
              <a:t>～</a:t>
            </a:r>
            <a:r>
              <a:rPr lang="en-US" altLang="ja-JP" sz="2000" dirty="0"/>
              <a:t>5</a:t>
            </a:r>
            <a:r>
              <a:rPr lang="ja-JP" altLang="en-US" sz="2000" dirty="0"/>
              <a:t>年であれば、米ドル預金のほうが高利回り。米国債より信用格付け</a:t>
            </a:r>
            <a:r>
              <a:rPr lang="en-US" altLang="ja-JP" sz="2000" dirty="0"/>
              <a:t>A</a:t>
            </a:r>
            <a:r>
              <a:rPr lang="ja-JP" altLang="en-US" sz="2000" dirty="0"/>
              <a:t>格以上の優良企業債のほうが魅力的。</a:t>
            </a:r>
            <a:endParaRPr lang="en-US" altLang="ja-JP" sz="2000" dirty="0"/>
          </a:p>
          <a:p>
            <a:r>
              <a:rPr kumimoji="1" lang="ja-JP" altLang="en-US" sz="2000" dirty="0"/>
              <a:t>劣後債や</a:t>
            </a:r>
            <a:r>
              <a:rPr kumimoji="1" lang="en-US" altLang="ja-JP" sz="2000" dirty="0"/>
              <a:t>AT1</a:t>
            </a:r>
            <a:r>
              <a:rPr kumimoji="1" lang="ja-JP" altLang="en-US" sz="2000" dirty="0"/>
              <a:t>債といった株式に近い金融機関の債券や仕組債はプロ以外は避けるべき。</a:t>
            </a:r>
            <a:endParaRPr kumimoji="1" lang="en-US" altLang="ja-JP" sz="2000" dirty="0"/>
          </a:p>
          <a:p>
            <a:r>
              <a:rPr lang="ja-JP" altLang="en-US" sz="2000" dirty="0"/>
              <a:t>通貨は米ドルに限らず、豪ドル、カナダドル、英ポンド、ユーロ建てなどは魅力的。ブラジル・レアル、南ア・ランドといった途上国通貨は避けるべき。</a:t>
            </a:r>
            <a:endParaRPr kumimoji="1" lang="ja-JP" altLang="en-US" sz="2000" dirty="0"/>
          </a:p>
        </p:txBody>
      </p:sp>
      <p:sp>
        <p:nvSpPr>
          <p:cNvPr id="4" name="スライド番号プレースホルダー 3">
            <a:extLst>
              <a:ext uri="{FF2B5EF4-FFF2-40B4-BE49-F238E27FC236}">
                <a16:creationId xmlns:a16="http://schemas.microsoft.com/office/drawing/2014/main" id="{938E007F-139B-6292-7C4A-0F530BD6F051}"/>
              </a:ext>
            </a:extLst>
          </p:cNvPr>
          <p:cNvSpPr>
            <a:spLocks noGrp="1"/>
          </p:cNvSpPr>
          <p:nvPr>
            <p:ph type="sldNum" sz="quarter" idx="12"/>
          </p:nvPr>
        </p:nvSpPr>
        <p:spPr/>
        <p:txBody>
          <a:bodyPr/>
          <a:lstStyle/>
          <a:p>
            <a:fld id="{C1A8A5D0-764E-4EB1-BD47-BF41F27BB0EE}" type="slidenum">
              <a:rPr kumimoji="1" lang="ja-JP" altLang="en-US" smtClean="0"/>
              <a:t>15</a:t>
            </a:fld>
            <a:endParaRPr kumimoji="1" lang="ja-JP" altLang="en-US"/>
          </a:p>
        </p:txBody>
      </p:sp>
    </p:spTree>
    <p:extLst>
      <p:ext uri="{BB962C8B-B14F-4D97-AF65-F5344CB8AC3E}">
        <p14:creationId xmlns:p14="http://schemas.microsoft.com/office/powerpoint/2010/main" val="2115470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D87BAD-C8D0-7A2D-FC53-6B1C81C377D6}"/>
              </a:ext>
            </a:extLst>
          </p:cNvPr>
          <p:cNvSpPr>
            <a:spLocks noGrp="1"/>
          </p:cNvSpPr>
          <p:nvPr>
            <p:ph type="title"/>
          </p:nvPr>
        </p:nvSpPr>
        <p:spPr>
          <a:xfrm>
            <a:off x="838200" y="202134"/>
            <a:ext cx="10515600" cy="1434164"/>
          </a:xfrm>
        </p:spPr>
        <p:txBody>
          <a:bodyPr/>
          <a:lstStyle/>
          <a:p>
            <a:r>
              <a:rPr lang="ja-JP" altLang="en-US"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２、</a:t>
            </a:r>
            <a:r>
              <a:rPr lang="ja-JP" altLang="ja-JP" sz="3200" b="1" kern="100" dirty="0">
                <a:effectLst/>
                <a:latin typeface="ＭＳ 明朝" panose="02020609040205080304" pitchFamily="17" charset="-128"/>
                <a:ea typeface="ＭＳ 明朝" panose="02020609040205080304" pitchFamily="17" charset="-128"/>
                <a:cs typeface="Times New Roman" panose="02020603050405020304" pitchFamily="18" charset="0"/>
              </a:rPr>
              <a:t>円高局面への転換予測は幻想に過ぎない</a:t>
            </a:r>
            <a:endParaRPr kumimoji="1" lang="ja-JP" altLang="en-US" dirty="0"/>
          </a:p>
        </p:txBody>
      </p:sp>
      <p:sp>
        <p:nvSpPr>
          <p:cNvPr id="3" name="コンテンツ プレースホルダー 2">
            <a:extLst>
              <a:ext uri="{FF2B5EF4-FFF2-40B4-BE49-F238E27FC236}">
                <a16:creationId xmlns:a16="http://schemas.microsoft.com/office/drawing/2014/main" id="{BAFCDB4D-5807-745F-63B7-8E23513B8053}"/>
              </a:ext>
            </a:extLst>
          </p:cNvPr>
          <p:cNvSpPr>
            <a:spLocks noGrp="1"/>
          </p:cNvSpPr>
          <p:nvPr>
            <p:ph idx="1"/>
          </p:nvPr>
        </p:nvSpPr>
        <p:spPr>
          <a:xfrm>
            <a:off x="693019" y="1419224"/>
            <a:ext cx="10660781" cy="4937125"/>
          </a:xfrm>
        </p:spPr>
        <p:txBody>
          <a:bodyPr>
            <a:noAutofit/>
          </a:bodyPr>
          <a:lstStyle/>
          <a:p>
            <a:pPr indent="-230400" algn="l"/>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1980</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年代から長期にわたって続いてきたドル・円相場の円高局面が、</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2012</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年末に発足した第二次安倍内閣の打ち出したアベノミクス政策によって円安局面に転じた。</a:t>
            </a:r>
          </a:p>
          <a:p>
            <a:pPr indent="-230400" algn="l"/>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円安に転じた後も、</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2016</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年から</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2021</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年末までは</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115</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円内外でほぼ横ばいに推移してきたが、</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2022</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年末には</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131</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2023</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11</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月には</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151</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円台を付け、</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同</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年末には</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142</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円、今年</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4</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月</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末</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には</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一時</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1990</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4</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月以来</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34</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年ぶりとなった</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160</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に下落</a:t>
            </a:r>
            <a:r>
              <a:rPr lang="ja-JP"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、円安の高進が続いている。</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図表</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8</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p>
          <a:p>
            <a:pPr indent="-230400" algn="l"/>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メディアへの出演が多い著名な為替アナリスト</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9</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氏の中で、昨年</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2023</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年初の時点で同年末につけた</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142</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円の円安をほぼ適格の予測したのは、みずほ銀行の唐鎌氏と福岡</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FG</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の佐々木氏であった。他の</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7</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氏はすべて</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120</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130</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円への円高転換予測であった。（図表</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9</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a:t>
            </a:r>
            <a:b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b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本年末については、唐鎌氏は中期的には円安ながら本年は円安一服で</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140</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円、佐々木氏は</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155</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円と大幅な円安を予測、他の</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6</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氏は</a:t>
            </a:r>
            <a:r>
              <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rPr>
              <a:t>130</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円台への円高回帰を予測。（図表</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9</a:t>
            </a:r>
            <a:r>
              <a:rPr lang="ja-JP" altLang="en-US" sz="2000" kern="100" dirty="0">
                <a:effectLst/>
                <a:latin typeface="ＭＳ 明朝" panose="02020609040205080304" pitchFamily="17" charset="-128"/>
                <a:ea typeface="ＭＳ 明朝" panose="02020609040205080304" pitchFamily="17" charset="-128"/>
                <a:cs typeface="Times New Roman" panose="02020603050405020304" pitchFamily="18" charset="0"/>
              </a:rPr>
              <a:t>の右欄）</a:t>
            </a:r>
            <a:endParaRPr lang="en-US" altLang="ja-JP" sz="20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230400" algn="l"/>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ジム・ロジャーズ氏は、①借金の多い国の通貨は安くなる、②高度成長に入る前の</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1970</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80</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年代の円・ドル相場に戻るのはむしろ自然と、「</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1</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ドル：</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200</a:t>
            </a:r>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円台時代」の到来を予言。</a:t>
            </a:r>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pPr indent="-230400" algn="l"/>
            <a:r>
              <a:rPr kumimoji="1"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円安局面の定着は、日本の国際収支の構造的変化の帰結と判断される。（図表</a:t>
            </a:r>
            <a:r>
              <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rPr>
              <a:t>10</a:t>
            </a:r>
            <a:r>
              <a:rPr kumimoji="1"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a:t>
            </a:r>
            <a:endParaRPr kumimoji="1"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pPr indent="-230400" algn="l"/>
            <a:r>
              <a:rPr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円高回帰論者が主張する「日米金利差の縮小」は円高の論拠とならない。</a:t>
            </a:r>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a:p>
            <a:pPr indent="-230400" algn="l"/>
            <a:r>
              <a:rPr kumimoji="1" lang="ja-JP" altLang="en-US" sz="2000" kern="100" dirty="0">
                <a:latin typeface="ＭＳ 明朝" panose="02020609040205080304" pitchFamily="17" charset="-128"/>
                <a:ea typeface="ＭＳ 明朝" panose="02020609040205080304" pitchFamily="17" charset="-128"/>
                <a:cs typeface="Times New Roman" panose="02020603050405020304" pitchFamily="18" charset="0"/>
              </a:rPr>
              <a:t>円安定着は景気を刺激するので、日本経済にとってのメリットと捉えるべき。</a:t>
            </a:r>
            <a:endParaRPr kumimoji="1" lang="ja-JP" altLang="en-US" sz="2000" dirty="0"/>
          </a:p>
        </p:txBody>
      </p:sp>
      <p:sp>
        <p:nvSpPr>
          <p:cNvPr id="4" name="スライド番号プレースホルダー 3">
            <a:extLst>
              <a:ext uri="{FF2B5EF4-FFF2-40B4-BE49-F238E27FC236}">
                <a16:creationId xmlns:a16="http://schemas.microsoft.com/office/drawing/2014/main" id="{979485C3-6B39-1CB9-77DA-C8D393E78FC1}"/>
              </a:ext>
            </a:extLst>
          </p:cNvPr>
          <p:cNvSpPr>
            <a:spLocks noGrp="1"/>
          </p:cNvSpPr>
          <p:nvPr>
            <p:ph type="sldNum" sz="quarter" idx="12"/>
          </p:nvPr>
        </p:nvSpPr>
        <p:spPr/>
        <p:txBody>
          <a:bodyPr/>
          <a:lstStyle/>
          <a:p>
            <a:fld id="{C1A8A5D0-764E-4EB1-BD47-BF41F27BB0EE}" type="slidenum">
              <a:rPr kumimoji="1" lang="ja-JP" altLang="en-US" smtClean="0"/>
              <a:t>16</a:t>
            </a:fld>
            <a:endParaRPr kumimoji="1" lang="ja-JP" altLang="en-US" dirty="0"/>
          </a:p>
        </p:txBody>
      </p:sp>
    </p:spTree>
    <p:extLst>
      <p:ext uri="{BB962C8B-B14F-4D97-AF65-F5344CB8AC3E}">
        <p14:creationId xmlns:p14="http://schemas.microsoft.com/office/powerpoint/2010/main" val="115694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50B942-D3C5-BCC3-6DFA-912B83A01860}"/>
              </a:ext>
            </a:extLst>
          </p:cNvPr>
          <p:cNvSpPr>
            <a:spLocks noGrp="1"/>
          </p:cNvSpPr>
          <p:nvPr>
            <p:ph type="title"/>
          </p:nvPr>
        </p:nvSpPr>
        <p:spPr>
          <a:xfrm>
            <a:off x="1576824" y="365125"/>
            <a:ext cx="9776975" cy="1325563"/>
          </a:xfrm>
        </p:spPr>
        <p:txBody>
          <a:bodyPr>
            <a:normAutofit/>
          </a:bodyPr>
          <a:lstStyle/>
          <a:p>
            <a:r>
              <a:rPr kumimoji="1" lang="ja-JP" altLang="en-US" sz="2800" b="1" dirty="0"/>
              <a:t>図表８、ドル・円実勢相場と購買力平価の推移</a:t>
            </a:r>
            <a:br>
              <a:rPr kumimoji="1" lang="en-US" altLang="ja-JP" sz="2800" b="1" dirty="0"/>
            </a:br>
            <a:r>
              <a:rPr kumimoji="1" lang="ja-JP" altLang="en-US" sz="2800" b="1" dirty="0"/>
              <a:t>（</a:t>
            </a:r>
            <a:r>
              <a:rPr kumimoji="1" lang="en-US" altLang="ja-JP" sz="2800" b="1" dirty="0"/>
              <a:t>1973</a:t>
            </a:r>
            <a:r>
              <a:rPr kumimoji="1" lang="ja-JP" altLang="en-US" sz="2800" b="1" dirty="0"/>
              <a:t>年</a:t>
            </a:r>
            <a:r>
              <a:rPr kumimoji="1" lang="en-US" altLang="ja-JP" sz="2800" b="1" dirty="0"/>
              <a:t>1</a:t>
            </a:r>
            <a:r>
              <a:rPr kumimoji="1" lang="ja-JP" altLang="en-US" sz="2800" b="1" dirty="0"/>
              <a:t>月～</a:t>
            </a:r>
            <a:r>
              <a:rPr kumimoji="1" lang="en-US" altLang="ja-JP" sz="2800" b="1" dirty="0"/>
              <a:t>2024</a:t>
            </a:r>
            <a:r>
              <a:rPr kumimoji="1" lang="ja-JP" altLang="en-US" sz="2800" b="1" dirty="0"/>
              <a:t>年</a:t>
            </a:r>
            <a:r>
              <a:rPr kumimoji="1" lang="en-US" altLang="ja-JP" sz="2800" b="1" dirty="0"/>
              <a:t>1</a:t>
            </a:r>
            <a:r>
              <a:rPr kumimoji="1" lang="ja-JP" altLang="en-US" sz="2800" b="1" dirty="0"/>
              <a:t>月）</a:t>
            </a:r>
          </a:p>
        </p:txBody>
      </p:sp>
      <p:pic>
        <p:nvPicPr>
          <p:cNvPr id="6" name="コンテンツ プレースホルダー 5">
            <a:extLst>
              <a:ext uri="{FF2B5EF4-FFF2-40B4-BE49-F238E27FC236}">
                <a16:creationId xmlns:a16="http://schemas.microsoft.com/office/drawing/2014/main" id="{73A366D8-623C-9C4B-8F48-8CD38EDBC3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6825" y="1825625"/>
            <a:ext cx="9038350" cy="4351338"/>
          </a:xfrm>
        </p:spPr>
      </p:pic>
      <p:sp>
        <p:nvSpPr>
          <p:cNvPr id="4" name="スライド番号プレースホルダー 3">
            <a:extLst>
              <a:ext uri="{FF2B5EF4-FFF2-40B4-BE49-F238E27FC236}">
                <a16:creationId xmlns:a16="http://schemas.microsoft.com/office/drawing/2014/main" id="{E0295911-8198-D2B6-07E3-FEBAD52581DB}"/>
              </a:ext>
            </a:extLst>
          </p:cNvPr>
          <p:cNvSpPr>
            <a:spLocks noGrp="1"/>
          </p:cNvSpPr>
          <p:nvPr>
            <p:ph type="sldNum" sz="quarter" idx="12"/>
          </p:nvPr>
        </p:nvSpPr>
        <p:spPr/>
        <p:txBody>
          <a:bodyPr/>
          <a:lstStyle/>
          <a:p>
            <a:fld id="{C1A8A5D0-764E-4EB1-BD47-BF41F27BB0EE}" type="slidenum">
              <a:rPr kumimoji="1" lang="ja-JP" altLang="en-US" smtClean="0"/>
              <a:t>17</a:t>
            </a:fld>
            <a:endParaRPr kumimoji="1" lang="ja-JP" altLang="en-US"/>
          </a:p>
        </p:txBody>
      </p:sp>
      <p:sp>
        <p:nvSpPr>
          <p:cNvPr id="7" name="テキスト ボックス 6">
            <a:extLst>
              <a:ext uri="{FF2B5EF4-FFF2-40B4-BE49-F238E27FC236}">
                <a16:creationId xmlns:a16="http://schemas.microsoft.com/office/drawing/2014/main" id="{75CB0002-19EB-B845-64D3-3D024674B09D}"/>
              </a:ext>
            </a:extLst>
          </p:cNvPr>
          <p:cNvSpPr txBox="1"/>
          <p:nvPr/>
        </p:nvSpPr>
        <p:spPr>
          <a:xfrm>
            <a:off x="4686300" y="2895600"/>
            <a:ext cx="2185214" cy="461665"/>
          </a:xfrm>
          <a:prstGeom prst="rect">
            <a:avLst/>
          </a:prstGeom>
          <a:noFill/>
        </p:spPr>
        <p:txBody>
          <a:bodyPr wrap="none" rtlCol="0">
            <a:spAutoFit/>
          </a:bodyPr>
          <a:lstStyle/>
          <a:p>
            <a:r>
              <a:rPr kumimoji="1" lang="ja-JP" altLang="en-US" sz="1200" b="1" dirty="0"/>
              <a:t>消費者物価基準の購買力平価</a:t>
            </a:r>
            <a:endParaRPr kumimoji="1" lang="en-US" altLang="ja-JP" sz="1200" b="1" dirty="0"/>
          </a:p>
          <a:p>
            <a:r>
              <a:rPr lang="ja-JP" altLang="en-US" sz="1200" b="1" dirty="0"/>
              <a:t>　　　　　　↓</a:t>
            </a:r>
            <a:endParaRPr kumimoji="1" lang="ja-JP" altLang="en-US" sz="1200" b="1" dirty="0"/>
          </a:p>
        </p:txBody>
      </p:sp>
      <p:sp>
        <p:nvSpPr>
          <p:cNvPr id="8" name="テキスト ボックス 7">
            <a:extLst>
              <a:ext uri="{FF2B5EF4-FFF2-40B4-BE49-F238E27FC236}">
                <a16:creationId xmlns:a16="http://schemas.microsoft.com/office/drawing/2014/main" id="{A4001643-0E26-C610-9FA1-8A07DECEC682}"/>
              </a:ext>
            </a:extLst>
          </p:cNvPr>
          <p:cNvSpPr txBox="1"/>
          <p:nvPr/>
        </p:nvSpPr>
        <p:spPr>
          <a:xfrm>
            <a:off x="9017000" y="3321050"/>
            <a:ext cx="800219" cy="461665"/>
          </a:xfrm>
          <a:prstGeom prst="rect">
            <a:avLst/>
          </a:prstGeom>
          <a:noFill/>
        </p:spPr>
        <p:txBody>
          <a:bodyPr wrap="none" rtlCol="0">
            <a:spAutoFit/>
          </a:bodyPr>
          <a:lstStyle/>
          <a:p>
            <a:r>
              <a:rPr kumimoji="1" lang="ja-JP" altLang="en-US" sz="1200" b="1" dirty="0"/>
              <a:t>実勢相場</a:t>
            </a:r>
            <a:endParaRPr kumimoji="1" lang="en-US" altLang="ja-JP" sz="1200" b="1" dirty="0"/>
          </a:p>
          <a:p>
            <a:r>
              <a:rPr lang="ja-JP" altLang="en-US" sz="1200" b="1" dirty="0"/>
              <a:t>　　↓</a:t>
            </a:r>
            <a:endParaRPr kumimoji="1" lang="ja-JP" altLang="en-US" sz="1200" b="1" dirty="0"/>
          </a:p>
        </p:txBody>
      </p:sp>
    </p:spTree>
    <p:extLst>
      <p:ext uri="{BB962C8B-B14F-4D97-AF65-F5344CB8AC3E}">
        <p14:creationId xmlns:p14="http://schemas.microsoft.com/office/powerpoint/2010/main" val="2026964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B14042-E786-0D77-ED83-8E5FE1F81C91}"/>
              </a:ext>
            </a:extLst>
          </p:cNvPr>
          <p:cNvSpPr>
            <a:spLocks noGrp="1"/>
          </p:cNvSpPr>
          <p:nvPr>
            <p:ph type="title"/>
          </p:nvPr>
        </p:nvSpPr>
        <p:spPr>
          <a:xfrm>
            <a:off x="616017" y="365125"/>
            <a:ext cx="10886172" cy="1325563"/>
          </a:xfrm>
        </p:spPr>
        <p:txBody>
          <a:bodyPr>
            <a:normAutofit/>
          </a:bodyPr>
          <a:lstStyle/>
          <a:p>
            <a:r>
              <a:rPr kumimoji="1" lang="ja-JP" altLang="en-US" sz="2800" b="1" dirty="0"/>
              <a:t>図表９、ドル円相場の前年末時点での</a:t>
            </a:r>
            <a:r>
              <a:rPr kumimoji="1" lang="en-US" altLang="ja-JP" sz="2800" b="1" dirty="0"/>
              <a:t>2023</a:t>
            </a:r>
            <a:r>
              <a:rPr kumimoji="1" lang="ja-JP" altLang="en-US" sz="2800" b="1" dirty="0"/>
              <a:t>年末と</a:t>
            </a:r>
            <a:r>
              <a:rPr kumimoji="1" lang="en-US" altLang="ja-JP" sz="2800" b="1" dirty="0"/>
              <a:t>2024</a:t>
            </a:r>
            <a:r>
              <a:rPr kumimoji="1" lang="ja-JP" altLang="en-US" sz="2800" b="1" dirty="0"/>
              <a:t>年末の予測</a:t>
            </a:r>
          </a:p>
        </p:txBody>
      </p:sp>
      <p:pic>
        <p:nvPicPr>
          <p:cNvPr id="6" name="コンテンツ プレースホルダー 5">
            <a:extLst>
              <a:ext uri="{FF2B5EF4-FFF2-40B4-BE49-F238E27FC236}">
                <a16:creationId xmlns:a16="http://schemas.microsoft.com/office/drawing/2014/main" id="{E2BECA43-E812-40CE-E73B-1F65ACE8AAD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3138" y="1616445"/>
            <a:ext cx="8625442" cy="4312721"/>
          </a:xfrm>
        </p:spPr>
      </p:pic>
      <p:sp>
        <p:nvSpPr>
          <p:cNvPr id="4" name="スライド番号プレースホルダー 3">
            <a:extLst>
              <a:ext uri="{FF2B5EF4-FFF2-40B4-BE49-F238E27FC236}">
                <a16:creationId xmlns:a16="http://schemas.microsoft.com/office/drawing/2014/main" id="{AB98BFFC-01F8-283C-540C-32068BCFE663}"/>
              </a:ext>
            </a:extLst>
          </p:cNvPr>
          <p:cNvSpPr>
            <a:spLocks noGrp="1"/>
          </p:cNvSpPr>
          <p:nvPr>
            <p:ph type="sldNum" sz="quarter" idx="12"/>
          </p:nvPr>
        </p:nvSpPr>
        <p:spPr/>
        <p:txBody>
          <a:bodyPr/>
          <a:lstStyle/>
          <a:p>
            <a:fld id="{C1A8A5D0-764E-4EB1-BD47-BF41F27BB0EE}" type="slidenum">
              <a:rPr kumimoji="1" lang="ja-JP" altLang="en-US" smtClean="0"/>
              <a:t>18</a:t>
            </a:fld>
            <a:endParaRPr kumimoji="1" lang="ja-JP" altLang="en-US"/>
          </a:p>
        </p:txBody>
      </p:sp>
    </p:spTree>
    <p:extLst>
      <p:ext uri="{BB962C8B-B14F-4D97-AF65-F5344CB8AC3E}">
        <p14:creationId xmlns:p14="http://schemas.microsoft.com/office/powerpoint/2010/main" val="3185456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E175E4-0F91-90F0-6018-F96BC860FD4F}"/>
              </a:ext>
            </a:extLst>
          </p:cNvPr>
          <p:cNvSpPr>
            <a:spLocks noGrp="1"/>
          </p:cNvSpPr>
          <p:nvPr>
            <p:ph type="title"/>
          </p:nvPr>
        </p:nvSpPr>
        <p:spPr/>
        <p:txBody>
          <a:bodyPr>
            <a:normAutofit/>
          </a:bodyPr>
          <a:lstStyle/>
          <a:p>
            <a:r>
              <a:rPr kumimoji="1" lang="ja-JP" altLang="en-US" sz="2800" b="1" dirty="0"/>
              <a:t>図表</a:t>
            </a:r>
            <a:r>
              <a:rPr kumimoji="1" lang="en-US" altLang="ja-JP" sz="2800" b="1" dirty="0"/>
              <a:t>10</a:t>
            </a:r>
            <a:r>
              <a:rPr kumimoji="1" lang="ja-JP" altLang="en-US" sz="2800" b="1" dirty="0"/>
              <a:t>、日本の国際収支推移（</a:t>
            </a:r>
            <a:r>
              <a:rPr kumimoji="1" lang="en-US" altLang="ja-JP" sz="2800" b="1" dirty="0"/>
              <a:t>2003</a:t>
            </a:r>
            <a:r>
              <a:rPr lang="ja-JP" altLang="en-US" sz="2800" b="1" dirty="0"/>
              <a:t>～</a:t>
            </a:r>
            <a:r>
              <a:rPr lang="en-US" altLang="ja-JP" sz="2800" b="1" dirty="0"/>
              <a:t>2023</a:t>
            </a:r>
            <a:r>
              <a:rPr lang="ja-JP" altLang="en-US" sz="2800" b="1" dirty="0"/>
              <a:t>年）</a:t>
            </a:r>
            <a:endParaRPr kumimoji="1" lang="ja-JP" altLang="en-US" sz="2800" b="1" dirty="0"/>
          </a:p>
        </p:txBody>
      </p:sp>
      <p:pic>
        <p:nvPicPr>
          <p:cNvPr id="6" name="コンテンツ プレースホルダー 5">
            <a:extLst>
              <a:ext uri="{FF2B5EF4-FFF2-40B4-BE49-F238E27FC236}">
                <a16:creationId xmlns:a16="http://schemas.microsoft.com/office/drawing/2014/main" id="{60C8D1B7-5656-15E7-4C36-65984904A6B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47513" y="1527250"/>
            <a:ext cx="4351338" cy="4351338"/>
          </a:xfrm>
        </p:spPr>
      </p:pic>
      <p:sp>
        <p:nvSpPr>
          <p:cNvPr id="4" name="スライド番号プレースホルダー 3">
            <a:extLst>
              <a:ext uri="{FF2B5EF4-FFF2-40B4-BE49-F238E27FC236}">
                <a16:creationId xmlns:a16="http://schemas.microsoft.com/office/drawing/2014/main" id="{7E25B5E1-BA90-435A-E83D-D238072F0838}"/>
              </a:ext>
            </a:extLst>
          </p:cNvPr>
          <p:cNvSpPr>
            <a:spLocks noGrp="1"/>
          </p:cNvSpPr>
          <p:nvPr>
            <p:ph type="sldNum" sz="quarter" idx="12"/>
          </p:nvPr>
        </p:nvSpPr>
        <p:spPr/>
        <p:txBody>
          <a:bodyPr/>
          <a:lstStyle/>
          <a:p>
            <a:fld id="{C1A8A5D0-764E-4EB1-BD47-BF41F27BB0EE}" type="slidenum">
              <a:rPr kumimoji="1" lang="ja-JP" altLang="en-US" smtClean="0"/>
              <a:t>19</a:t>
            </a:fld>
            <a:endParaRPr kumimoji="1" lang="ja-JP" altLang="en-US"/>
          </a:p>
        </p:txBody>
      </p:sp>
      <p:sp>
        <p:nvSpPr>
          <p:cNvPr id="10" name="テキスト ボックス 9">
            <a:extLst>
              <a:ext uri="{FF2B5EF4-FFF2-40B4-BE49-F238E27FC236}">
                <a16:creationId xmlns:a16="http://schemas.microsoft.com/office/drawing/2014/main" id="{0E6BFF98-3B9C-623A-9253-2F06AA3D4580}"/>
              </a:ext>
            </a:extLst>
          </p:cNvPr>
          <p:cNvSpPr txBox="1"/>
          <p:nvPr/>
        </p:nvSpPr>
        <p:spPr>
          <a:xfrm>
            <a:off x="1068404" y="1429896"/>
            <a:ext cx="4822257" cy="4708981"/>
          </a:xfrm>
          <a:prstGeom prst="rect">
            <a:avLst/>
          </a:prstGeom>
          <a:noFill/>
        </p:spPr>
        <p:txBody>
          <a:bodyPr wrap="square" rtlCol="0">
            <a:spAutoFit/>
          </a:bodyPr>
          <a:lstStyle/>
          <a:p>
            <a:pPr marL="342900" indent="-342900">
              <a:buFont typeface="Arial" panose="020B0604020202020204" pitchFamily="34" charset="0"/>
              <a:buChar char="•"/>
            </a:pPr>
            <a:r>
              <a:rPr kumimoji="1" lang="ja-JP" altLang="en-US" sz="2000" dirty="0"/>
              <a:t>円安基調の定着を予測する見方の根底には、日本の国際収支構造の大きな変化がある。</a:t>
            </a:r>
            <a:endParaRPr kumimoji="1" lang="en-US" altLang="ja-JP" sz="2000" dirty="0"/>
          </a:p>
          <a:p>
            <a:pPr marL="342900" indent="-342900">
              <a:buFont typeface="Arial" panose="020B0604020202020204" pitchFamily="34" charset="0"/>
              <a:buChar char="•"/>
            </a:pPr>
            <a:r>
              <a:rPr lang="en-US" altLang="ja-JP" sz="2000" dirty="0"/>
              <a:t>2011</a:t>
            </a:r>
            <a:r>
              <a:rPr lang="ja-JP" altLang="en-US" sz="2000" dirty="0"/>
              <a:t>年以降に貿易収支が赤字基調に転換、デジタル関連のサービス収支の赤字も急増、この赤字を海外投資からの大きな所得収支増でカバーし、</a:t>
            </a:r>
            <a:r>
              <a:rPr lang="en-US" altLang="ja-JP" sz="2000" dirty="0"/>
              <a:t>20</a:t>
            </a:r>
            <a:r>
              <a:rPr lang="ja-JP" altLang="en-US" sz="2000" dirty="0"/>
              <a:t>兆円程度の経常収支黒字を維持している。</a:t>
            </a:r>
            <a:endParaRPr lang="en-US" altLang="ja-JP" sz="2000" dirty="0"/>
          </a:p>
          <a:p>
            <a:pPr marL="342900" indent="-342900">
              <a:buFont typeface="Arial" panose="020B0604020202020204" pitchFamily="34" charset="0"/>
              <a:buChar char="•"/>
            </a:pPr>
            <a:r>
              <a:rPr kumimoji="1" lang="ja-JP" altLang="en-US" sz="2000" dirty="0"/>
              <a:t>所得収支の黒字は貿易収支とは異なり、海外で再投資されて国内に還流されない。年間</a:t>
            </a:r>
            <a:r>
              <a:rPr kumimoji="1" lang="en-US" altLang="ja-JP" sz="2000" dirty="0"/>
              <a:t>30</a:t>
            </a:r>
            <a:r>
              <a:rPr kumimoji="1" lang="ja-JP" altLang="en-US" sz="2000" dirty="0"/>
              <a:t>兆円を超える所得収支のうち、半分程度は円転されない。キャッシュフロー・ベースでの国際収支は赤字基調を続ける見込み。</a:t>
            </a:r>
          </a:p>
        </p:txBody>
      </p:sp>
    </p:spTree>
    <p:extLst>
      <p:ext uri="{BB962C8B-B14F-4D97-AF65-F5344CB8AC3E}">
        <p14:creationId xmlns:p14="http://schemas.microsoft.com/office/powerpoint/2010/main" val="32211745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12CEBB-6EB5-B788-60A7-2AADE96E30C5}"/>
              </a:ext>
            </a:extLst>
          </p:cNvPr>
          <p:cNvSpPr>
            <a:spLocks noGrp="1"/>
          </p:cNvSpPr>
          <p:nvPr>
            <p:ph type="title"/>
          </p:nvPr>
        </p:nvSpPr>
        <p:spPr>
          <a:xfrm>
            <a:off x="838200" y="365125"/>
            <a:ext cx="9634086" cy="1128395"/>
          </a:xfrm>
        </p:spPr>
        <p:txBody>
          <a:bodyPr>
            <a:normAutofit/>
          </a:bodyPr>
          <a:lstStyle/>
          <a:p>
            <a:pPr algn="ctr"/>
            <a:r>
              <a:rPr kumimoji="1" lang="ja-JP" altLang="en-US" sz="3600" b="1" dirty="0">
                <a:latin typeface="ＭＳ 明朝" panose="02020609040205080304" pitchFamily="17" charset="-128"/>
                <a:ea typeface="ＭＳ 明朝" panose="02020609040205080304" pitchFamily="17" charset="-128"/>
              </a:rPr>
              <a:t>目次</a:t>
            </a:r>
          </a:p>
        </p:txBody>
      </p:sp>
      <p:sp>
        <p:nvSpPr>
          <p:cNvPr id="3" name="コンテンツ プレースホルダー 2">
            <a:extLst>
              <a:ext uri="{FF2B5EF4-FFF2-40B4-BE49-F238E27FC236}">
                <a16:creationId xmlns:a16="http://schemas.microsoft.com/office/drawing/2014/main" id="{17C173DA-FC12-53F3-2608-B85C9D3338E8}"/>
              </a:ext>
            </a:extLst>
          </p:cNvPr>
          <p:cNvSpPr>
            <a:spLocks noGrp="1"/>
          </p:cNvSpPr>
          <p:nvPr>
            <p:ph idx="1"/>
          </p:nvPr>
        </p:nvSpPr>
        <p:spPr>
          <a:xfrm>
            <a:off x="1466456" y="1268973"/>
            <a:ext cx="9005830" cy="5423617"/>
          </a:xfrm>
        </p:spPr>
        <p:txBody>
          <a:bodyPr>
            <a:normAutofit/>
          </a:bodyPr>
          <a:lstStyle/>
          <a:p>
            <a:pPr marL="0" indent="0">
              <a:buNone/>
            </a:pPr>
            <a:r>
              <a:rPr lang="en-US" altLang="ja-JP" sz="2400" b="1" dirty="0">
                <a:latin typeface="ＭＳ 明朝" panose="02020609040205080304" pitchFamily="17" charset="-128"/>
                <a:ea typeface="ＭＳ 明朝" panose="02020609040205080304" pitchFamily="17" charset="-128"/>
              </a:rPr>
              <a:t>Ⅰ.</a:t>
            </a:r>
            <a:r>
              <a:rPr lang="ja-JP" altLang="en-US" sz="2400" b="1" dirty="0">
                <a:latin typeface="ＭＳ 明朝" panose="02020609040205080304" pitchFamily="17" charset="-128"/>
                <a:ea typeface="ＭＳ 明朝" panose="02020609040205080304" pitchFamily="17" charset="-128"/>
              </a:rPr>
              <a:t>シニアのための新</a:t>
            </a:r>
            <a:r>
              <a:rPr lang="en-US" altLang="ja-JP" sz="2400" b="1" dirty="0">
                <a:latin typeface="ＭＳ 明朝" panose="02020609040205080304" pitchFamily="17" charset="-128"/>
                <a:ea typeface="ＭＳ 明朝" panose="02020609040205080304" pitchFamily="17" charset="-128"/>
              </a:rPr>
              <a:t>NISA</a:t>
            </a:r>
          </a:p>
          <a:p>
            <a:pPr marL="0" indent="0">
              <a:buNone/>
            </a:pPr>
            <a:r>
              <a:rPr kumimoji="1" lang="ja-JP" altLang="en-US" sz="2400" b="1" dirty="0">
                <a:latin typeface="ＭＳ 明朝" panose="02020609040205080304" pitchFamily="17" charset="-128"/>
                <a:ea typeface="ＭＳ 明朝" panose="02020609040205080304" pitchFamily="17" charset="-128"/>
              </a:rPr>
              <a:t>　１、</a:t>
            </a:r>
            <a:r>
              <a:rPr kumimoji="1" lang="ja-JP" altLang="en-US" sz="2400" b="1" dirty="0"/>
              <a:t>新</a:t>
            </a:r>
            <a:r>
              <a:rPr kumimoji="1" lang="en-US" altLang="ja-JP" sz="2400" b="1" dirty="0"/>
              <a:t>NISA</a:t>
            </a:r>
            <a:r>
              <a:rPr kumimoji="1" lang="ja-JP" altLang="en-US" sz="2400" b="1" dirty="0"/>
              <a:t>の滑り出しは上々</a:t>
            </a:r>
            <a:endParaRPr kumimoji="1" lang="en-US" altLang="ja-JP" sz="2400" b="1" dirty="0"/>
          </a:p>
          <a:p>
            <a:pPr marL="0" indent="0">
              <a:buNone/>
            </a:pPr>
            <a:r>
              <a:rPr lang="ja-JP" altLang="en-US" sz="2400" b="1" dirty="0"/>
              <a:t>　２、新</a:t>
            </a:r>
            <a:r>
              <a:rPr lang="en-US" altLang="ja-JP" sz="2400" b="1" dirty="0"/>
              <a:t>NISA</a:t>
            </a:r>
            <a:r>
              <a:rPr lang="ja-JP" altLang="en-US" sz="2400" b="1" dirty="0"/>
              <a:t>の話題</a:t>
            </a:r>
            <a:endParaRPr kumimoji="1" lang="en-US" altLang="ja-JP" sz="2400" b="1" dirty="0"/>
          </a:p>
          <a:p>
            <a:pPr marL="0" indent="0">
              <a:buNone/>
            </a:pPr>
            <a:r>
              <a:rPr lang="ja-JP" altLang="en-US" sz="2400" b="1" dirty="0">
                <a:latin typeface="ＭＳ 明朝" panose="02020609040205080304" pitchFamily="17" charset="-128"/>
                <a:ea typeface="ＭＳ 明朝" panose="02020609040205080304" pitchFamily="17" charset="-128"/>
              </a:rPr>
              <a:t>　３、</a:t>
            </a:r>
            <a:r>
              <a:rPr kumimoji="1" lang="ja-JP" altLang="en-US" sz="2400" b="1" dirty="0"/>
              <a:t>新</a:t>
            </a:r>
            <a:r>
              <a:rPr kumimoji="1" lang="en-US" altLang="ja-JP" sz="2400" b="1" dirty="0"/>
              <a:t>NISA</a:t>
            </a:r>
            <a:r>
              <a:rPr kumimoji="1" lang="ja-JP" altLang="en-US" sz="2400" b="1" dirty="0"/>
              <a:t>実現は茨の道～大手証券が抵抗勢力</a:t>
            </a:r>
            <a:endParaRPr kumimoji="1" lang="en-US" altLang="ja-JP" sz="2400" b="1" dirty="0"/>
          </a:p>
          <a:p>
            <a:pPr marL="0" indent="0">
              <a:buNone/>
            </a:pPr>
            <a:r>
              <a:rPr lang="ja-JP" altLang="en-US" sz="2400" b="1" dirty="0">
                <a:latin typeface="ＭＳ 明朝" panose="02020609040205080304" pitchFamily="17" charset="-128"/>
                <a:ea typeface="ＭＳ 明朝" panose="02020609040205080304" pitchFamily="17" charset="-128"/>
              </a:rPr>
              <a:t>　４、</a:t>
            </a:r>
            <a:r>
              <a:rPr kumimoji="1" lang="ja-JP" altLang="en-US" sz="2400" b="1" dirty="0"/>
              <a:t>お手本とした英国の制度には大きな後れ</a:t>
            </a:r>
            <a:endParaRPr kumimoji="1" lang="en-US" altLang="ja-JP" sz="2400" b="1" dirty="0"/>
          </a:p>
          <a:p>
            <a:pPr marL="0" indent="0">
              <a:buNone/>
            </a:pPr>
            <a:r>
              <a:rPr lang="ja-JP" altLang="en-US" sz="2400" b="1" dirty="0">
                <a:latin typeface="ＭＳ 明朝" panose="02020609040205080304" pitchFamily="17" charset="-128"/>
                <a:ea typeface="ＭＳ 明朝" panose="02020609040205080304" pitchFamily="17" charset="-128"/>
              </a:rPr>
              <a:t>　５、</a:t>
            </a:r>
            <a:r>
              <a:rPr kumimoji="1" lang="ja-JP" altLang="en-US" sz="2400" b="1" dirty="0"/>
              <a:t>生前贈与の活用で新</a:t>
            </a:r>
            <a:r>
              <a:rPr kumimoji="1" lang="en-US" altLang="ja-JP" sz="2400" b="1" dirty="0"/>
              <a:t>NISA</a:t>
            </a:r>
            <a:r>
              <a:rPr lang="ja-JP" altLang="en-US" sz="2400" b="1" dirty="0"/>
              <a:t>の</a:t>
            </a:r>
            <a:r>
              <a:rPr kumimoji="1" lang="ja-JP" altLang="en-US" sz="2400" b="1" dirty="0"/>
              <a:t>乗数効果を発揮</a:t>
            </a:r>
            <a:endParaRPr kumimoji="1" lang="en-US" altLang="ja-JP" sz="2400" b="1" dirty="0"/>
          </a:p>
          <a:p>
            <a:pPr marL="0" indent="0">
              <a:buNone/>
            </a:pPr>
            <a:r>
              <a:rPr lang="ja-JP" altLang="en-US" sz="2400" b="1" dirty="0">
                <a:latin typeface="ＭＳ 明朝" panose="02020609040205080304" pitchFamily="17" charset="-128"/>
                <a:ea typeface="ＭＳ 明朝" panose="02020609040205080304" pitchFamily="17" charset="-128"/>
              </a:rPr>
              <a:t>　６、</a:t>
            </a:r>
            <a:r>
              <a:rPr kumimoji="1" lang="ja-JP" altLang="en-US" sz="2400" b="1" dirty="0"/>
              <a:t>新</a:t>
            </a:r>
            <a:r>
              <a:rPr kumimoji="1" lang="en-US" altLang="ja-JP" sz="2400" b="1" dirty="0"/>
              <a:t>NISA</a:t>
            </a:r>
            <a:r>
              <a:rPr kumimoji="1" lang="ja-JP" altLang="en-US" sz="2400" b="1" dirty="0"/>
              <a:t>をさらに使いやすく～不断の制度改革を</a:t>
            </a:r>
            <a:br>
              <a:rPr kumimoji="1" lang="en-US" altLang="ja-JP" sz="2400" b="1" dirty="0">
                <a:latin typeface="ＭＳ 明朝" panose="02020609040205080304" pitchFamily="17" charset="-128"/>
                <a:ea typeface="ＭＳ 明朝" panose="02020609040205080304" pitchFamily="17" charset="-128"/>
              </a:rPr>
            </a:br>
            <a:endParaRPr kumimoji="1" lang="en-US" altLang="ja-JP" sz="2400" b="1" dirty="0">
              <a:latin typeface="ＭＳ 明朝" panose="02020609040205080304" pitchFamily="17" charset="-128"/>
              <a:ea typeface="ＭＳ 明朝" panose="02020609040205080304" pitchFamily="17" charset="-128"/>
            </a:endParaRPr>
          </a:p>
          <a:p>
            <a:pPr marL="0" indent="0">
              <a:buNone/>
            </a:pPr>
            <a:r>
              <a:rPr kumimoji="1" lang="en-US" altLang="ja-JP" sz="2400" b="1" dirty="0">
                <a:latin typeface="ＭＳ 明朝" panose="02020609040205080304" pitchFamily="17" charset="-128"/>
                <a:ea typeface="ＭＳ 明朝" panose="02020609040205080304" pitchFamily="17" charset="-128"/>
              </a:rPr>
              <a:t>Ⅱ.</a:t>
            </a:r>
            <a:r>
              <a:rPr kumimoji="1" lang="ja-JP" altLang="en-US" sz="2400" b="1" dirty="0">
                <a:latin typeface="ＭＳ 明朝" panose="02020609040205080304" pitchFamily="17" charset="-128"/>
                <a:ea typeface="ＭＳ 明朝" panose="02020609040205080304" pitchFamily="17" charset="-128"/>
              </a:rPr>
              <a:t>シニア富裕層は外国債への投資も</a:t>
            </a:r>
            <a:endParaRPr kumimoji="1" lang="en-US" altLang="ja-JP" sz="2400" b="1" dirty="0">
              <a:latin typeface="ＭＳ 明朝" panose="02020609040205080304" pitchFamily="17" charset="-128"/>
              <a:ea typeface="ＭＳ 明朝" panose="02020609040205080304" pitchFamily="17" charset="-128"/>
            </a:endParaRPr>
          </a:p>
          <a:p>
            <a:pPr marL="0" indent="0">
              <a:buNone/>
            </a:pPr>
            <a:r>
              <a:rPr lang="ja-JP" altLang="en-US" sz="2400" b="1" dirty="0">
                <a:latin typeface="ＭＳ 明朝" panose="02020609040205080304" pitchFamily="17" charset="-128"/>
                <a:ea typeface="ＭＳ 明朝" panose="02020609040205080304" pitchFamily="17" charset="-128"/>
              </a:rPr>
              <a:t>　１、証券投資のセオリーは、長期・分散・積立・低コスト</a:t>
            </a:r>
            <a:endParaRPr lang="en-US" altLang="ja-JP" sz="2400" b="1" dirty="0">
              <a:latin typeface="ＭＳ 明朝" panose="02020609040205080304" pitchFamily="17" charset="-128"/>
              <a:ea typeface="ＭＳ 明朝" panose="02020609040205080304" pitchFamily="17" charset="-128"/>
            </a:endParaRPr>
          </a:p>
          <a:p>
            <a:pPr marL="0" indent="0">
              <a:buNone/>
            </a:pPr>
            <a:r>
              <a:rPr lang="ja-JP" altLang="en-US" sz="2400" b="1" kern="100" dirty="0">
                <a:effectLst/>
                <a:latin typeface="ＭＳ 明朝" panose="02020609040205080304" pitchFamily="17" charset="-128"/>
                <a:ea typeface="ＭＳ 明朝" panose="02020609040205080304" pitchFamily="17" charset="-128"/>
                <a:cs typeface="Times New Roman" panose="02020603050405020304" pitchFamily="18" charset="0"/>
              </a:rPr>
              <a:t>　２、</a:t>
            </a:r>
            <a:r>
              <a:rPr lang="ja-JP" altLang="ja-JP" sz="2400" b="1" kern="100" dirty="0">
                <a:effectLst/>
                <a:latin typeface="ＭＳ 明朝" panose="02020609040205080304" pitchFamily="17" charset="-128"/>
                <a:ea typeface="ＭＳ 明朝" panose="02020609040205080304" pitchFamily="17" charset="-128"/>
                <a:cs typeface="Times New Roman" panose="02020603050405020304" pitchFamily="18" charset="0"/>
              </a:rPr>
              <a:t>円高局面への転換予測は幻想に過ぎない</a:t>
            </a:r>
            <a:r>
              <a:rPr lang="ja-JP" altLang="en-US" sz="2400" b="1"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kumimoji="1" lang="ja-JP" altLang="en-US" sz="2400" dirty="0">
              <a:latin typeface="ＭＳ 明朝" panose="02020609040205080304" pitchFamily="17" charset="-128"/>
              <a:ea typeface="ＭＳ 明朝" panose="02020609040205080304" pitchFamily="17" charset="-128"/>
            </a:endParaRPr>
          </a:p>
        </p:txBody>
      </p:sp>
      <p:sp>
        <p:nvSpPr>
          <p:cNvPr id="4" name="スライド番号プレースホルダー 3">
            <a:extLst>
              <a:ext uri="{FF2B5EF4-FFF2-40B4-BE49-F238E27FC236}">
                <a16:creationId xmlns:a16="http://schemas.microsoft.com/office/drawing/2014/main" id="{14DB6E65-07C6-0AEB-0DCF-61F30F75DA43}"/>
              </a:ext>
            </a:extLst>
          </p:cNvPr>
          <p:cNvSpPr>
            <a:spLocks noGrp="1"/>
          </p:cNvSpPr>
          <p:nvPr>
            <p:ph type="sldNum" sz="quarter" idx="12"/>
          </p:nvPr>
        </p:nvSpPr>
        <p:spPr/>
        <p:txBody>
          <a:bodyPr/>
          <a:lstStyle/>
          <a:p>
            <a:fld id="{C1A8A5D0-764E-4EB1-BD47-BF41F27BB0EE}" type="slidenum">
              <a:rPr kumimoji="1" lang="ja-JP" altLang="en-US" smtClean="0"/>
              <a:t>2</a:t>
            </a:fld>
            <a:endParaRPr kumimoji="1" lang="ja-JP" altLang="en-US"/>
          </a:p>
        </p:txBody>
      </p:sp>
    </p:spTree>
    <p:extLst>
      <p:ext uri="{BB962C8B-B14F-4D97-AF65-F5344CB8AC3E}">
        <p14:creationId xmlns:p14="http://schemas.microsoft.com/office/powerpoint/2010/main" val="88911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07BB91-7677-B87E-9C1E-3DCBA2B1C805}"/>
              </a:ext>
            </a:extLst>
          </p:cNvPr>
          <p:cNvSpPr>
            <a:spLocks noGrp="1"/>
          </p:cNvSpPr>
          <p:nvPr>
            <p:ph type="title"/>
          </p:nvPr>
        </p:nvSpPr>
        <p:spPr/>
        <p:txBody>
          <a:bodyPr>
            <a:normAutofit/>
          </a:bodyPr>
          <a:lstStyle/>
          <a:p>
            <a:r>
              <a:rPr lang="en-US" altLang="ja-JP" sz="3600" b="1" dirty="0">
                <a:latin typeface="ＭＳ 明朝" panose="02020609040205080304" pitchFamily="17" charset="-128"/>
                <a:ea typeface="ＭＳ 明朝" panose="02020609040205080304" pitchFamily="17" charset="-128"/>
              </a:rPr>
              <a:t>Ⅰ.</a:t>
            </a:r>
            <a:r>
              <a:rPr lang="ja-JP" altLang="en-US" sz="3600" b="1" dirty="0">
                <a:latin typeface="ＭＳ 明朝" panose="02020609040205080304" pitchFamily="17" charset="-128"/>
                <a:ea typeface="ＭＳ 明朝" panose="02020609040205080304" pitchFamily="17" charset="-128"/>
              </a:rPr>
              <a:t>シニアのための新</a:t>
            </a:r>
            <a:r>
              <a:rPr lang="en-US" altLang="ja-JP" sz="3600" b="1" dirty="0">
                <a:latin typeface="ＭＳ 明朝" panose="02020609040205080304" pitchFamily="17" charset="-128"/>
                <a:ea typeface="ＭＳ 明朝" panose="02020609040205080304" pitchFamily="17" charset="-128"/>
              </a:rPr>
              <a:t>NISA</a:t>
            </a:r>
            <a:br>
              <a:rPr lang="en-US" altLang="ja-JP" sz="3200" b="1" dirty="0">
                <a:latin typeface="ＭＳ 明朝" panose="02020609040205080304" pitchFamily="17" charset="-128"/>
                <a:ea typeface="ＭＳ 明朝" panose="02020609040205080304" pitchFamily="17" charset="-128"/>
              </a:rPr>
            </a:br>
            <a:r>
              <a:rPr kumimoji="1" lang="ja-JP" altLang="en-US" sz="3200" b="1" dirty="0"/>
              <a:t>１、新</a:t>
            </a:r>
            <a:r>
              <a:rPr kumimoji="1" lang="en-US" altLang="ja-JP" sz="3200" b="1" dirty="0"/>
              <a:t>NISA</a:t>
            </a:r>
            <a:r>
              <a:rPr kumimoji="1" lang="ja-JP" altLang="en-US" sz="3200" b="1" dirty="0"/>
              <a:t>の滑り出しは上々</a:t>
            </a:r>
          </a:p>
        </p:txBody>
      </p:sp>
      <p:sp>
        <p:nvSpPr>
          <p:cNvPr id="3" name="コンテンツ プレースホルダー 2">
            <a:extLst>
              <a:ext uri="{FF2B5EF4-FFF2-40B4-BE49-F238E27FC236}">
                <a16:creationId xmlns:a16="http://schemas.microsoft.com/office/drawing/2014/main" id="{9D2B7216-53E3-17DE-1266-77F600C271EE}"/>
              </a:ext>
            </a:extLst>
          </p:cNvPr>
          <p:cNvSpPr>
            <a:spLocks noGrp="1"/>
          </p:cNvSpPr>
          <p:nvPr>
            <p:ph idx="1"/>
          </p:nvPr>
        </p:nvSpPr>
        <p:spPr/>
        <p:txBody>
          <a:bodyPr>
            <a:normAutofit lnSpcReduction="10000"/>
          </a:bodyPr>
          <a:lstStyle/>
          <a:p>
            <a:r>
              <a:rPr kumimoji="1" lang="ja-JP" altLang="en-US" sz="2000" dirty="0"/>
              <a:t>本年</a:t>
            </a:r>
            <a:r>
              <a:rPr kumimoji="1" lang="en-US" altLang="ja-JP" sz="2000" dirty="0"/>
              <a:t>1</a:t>
            </a:r>
            <a:r>
              <a:rPr kumimoji="1" lang="ja-JP" altLang="en-US" sz="2000" dirty="0"/>
              <a:t>月</a:t>
            </a:r>
            <a:r>
              <a:rPr kumimoji="1" lang="en-US" altLang="ja-JP" sz="2000" dirty="0"/>
              <a:t>1</a:t>
            </a:r>
            <a:r>
              <a:rPr kumimoji="1" lang="ja-JP" altLang="en-US" sz="2000" dirty="0"/>
              <a:t>日に施行された新</a:t>
            </a:r>
            <a:r>
              <a:rPr kumimoji="1" lang="en-US" altLang="ja-JP" sz="2000" dirty="0"/>
              <a:t>NISA </a:t>
            </a:r>
            <a:r>
              <a:rPr kumimoji="1" lang="ja-JP" altLang="en-US" sz="2000" dirty="0"/>
              <a:t>は旧</a:t>
            </a:r>
            <a:r>
              <a:rPr kumimoji="1" lang="en-US" altLang="ja-JP" sz="2000" dirty="0"/>
              <a:t>NISA</a:t>
            </a:r>
            <a:r>
              <a:rPr kumimoji="1" lang="ja-JP" altLang="en-US" sz="2000" dirty="0"/>
              <a:t>時の投資枠を大幅に引き上げ、これまで</a:t>
            </a:r>
            <a:r>
              <a:rPr kumimoji="1" lang="en-US" altLang="ja-JP" sz="2000" dirty="0"/>
              <a:t>5</a:t>
            </a:r>
            <a:r>
              <a:rPr kumimoji="1" lang="ja-JP" altLang="en-US" sz="2000" dirty="0"/>
              <a:t>年の有期であった免税期限を「恒久化」したもの。投資枠の規模・恒久化</a:t>
            </a:r>
            <a:r>
              <a:rPr lang="ja-JP" altLang="en-US" sz="2000" dirty="0"/>
              <a:t>ともに、お手本とした英国の</a:t>
            </a:r>
            <a:r>
              <a:rPr lang="en-US" altLang="ja-JP" sz="2000" dirty="0"/>
              <a:t>ISA</a:t>
            </a:r>
            <a:r>
              <a:rPr lang="ja-JP" altLang="en-US" sz="2000" dirty="0"/>
              <a:t>にようやく追い付いた。</a:t>
            </a:r>
            <a:endParaRPr lang="en-US" altLang="ja-JP" sz="2000" dirty="0"/>
          </a:p>
          <a:p>
            <a:r>
              <a:rPr kumimoji="1" lang="ja-JP" altLang="en-US" sz="2000" dirty="0"/>
              <a:t>「成長投資枠；</a:t>
            </a:r>
            <a:r>
              <a:rPr kumimoji="1" lang="en-US" altLang="ja-JP" sz="2000" dirty="0"/>
              <a:t>240</a:t>
            </a:r>
            <a:r>
              <a:rPr kumimoji="1" lang="ja-JP" altLang="en-US" sz="2000" dirty="0"/>
              <a:t>万円、</a:t>
            </a:r>
            <a:r>
              <a:rPr lang="ja-JP" altLang="en-US" sz="2000" dirty="0"/>
              <a:t>つみたて投資枠；</a:t>
            </a:r>
            <a:r>
              <a:rPr lang="en-US" altLang="ja-JP" sz="2000" dirty="0"/>
              <a:t>120</a:t>
            </a:r>
            <a:r>
              <a:rPr lang="ja-JP" altLang="en-US" sz="2000" dirty="0"/>
              <a:t>万円、併用可。非課税保有限度額；</a:t>
            </a:r>
            <a:r>
              <a:rPr lang="en-US" altLang="ja-JP" sz="2000" dirty="0"/>
              <a:t>1,800</a:t>
            </a:r>
            <a:r>
              <a:rPr lang="ja-JP" altLang="en-US" sz="2000" dirty="0"/>
              <a:t>万円（購入簿価ベース）。老後に必要とされる</a:t>
            </a:r>
            <a:r>
              <a:rPr lang="en-US" altLang="ja-JP" sz="2000" dirty="0"/>
              <a:t>2,000</a:t>
            </a:r>
            <a:r>
              <a:rPr lang="ja-JP" altLang="en-US" sz="2000" dirty="0"/>
              <a:t>万円に充当できる。（図表１）</a:t>
            </a:r>
            <a:endParaRPr lang="en-US" altLang="ja-JP" sz="2000" dirty="0"/>
          </a:p>
          <a:p>
            <a:r>
              <a:rPr kumimoji="1" lang="ja-JP" altLang="en-US" sz="2000" dirty="0"/>
              <a:t>成長投資枠は旧</a:t>
            </a:r>
            <a:r>
              <a:rPr kumimoji="1" lang="en-US" altLang="ja-JP" sz="2000" dirty="0"/>
              <a:t>NISA</a:t>
            </a:r>
            <a:r>
              <a:rPr lang="ja-JP" altLang="en-US" sz="2000" dirty="0"/>
              <a:t>の２倍、つみたて投資枠は</a:t>
            </a:r>
            <a:r>
              <a:rPr lang="en-US" altLang="ja-JP" sz="2000" dirty="0"/>
              <a:t>3</a:t>
            </a:r>
            <a:r>
              <a:rPr lang="ja-JP" altLang="en-US" sz="2000" dirty="0"/>
              <a:t>倍に増加、併用可（旧</a:t>
            </a:r>
            <a:r>
              <a:rPr lang="en-US" altLang="ja-JP" sz="2000" dirty="0"/>
              <a:t>NISA</a:t>
            </a:r>
            <a:r>
              <a:rPr lang="ja-JP" altLang="en-US" sz="2000" dirty="0"/>
              <a:t>では不可）となった点は、「貯蓄から投資」への政策ギア・チェンヂとして高く評価できる。</a:t>
            </a:r>
            <a:endParaRPr lang="en-US" altLang="ja-JP" sz="2000" dirty="0"/>
          </a:p>
          <a:p>
            <a:r>
              <a:rPr lang="ja-JP" altLang="en-US" sz="2000" dirty="0"/>
              <a:t>政府は旧</a:t>
            </a:r>
            <a:r>
              <a:rPr lang="en-US" altLang="ja-JP" sz="2000" dirty="0"/>
              <a:t>NISA1,700</a:t>
            </a:r>
            <a:r>
              <a:rPr lang="ja-JP" altLang="en-US" sz="2000" dirty="0"/>
              <a:t>万口座の</a:t>
            </a:r>
            <a:r>
              <a:rPr lang="en-US" altLang="ja-JP" sz="2000" dirty="0"/>
              <a:t>5</a:t>
            </a:r>
            <a:r>
              <a:rPr lang="ja-JP" altLang="en-US" sz="2000" dirty="0"/>
              <a:t>年倍増を目論んでいる。</a:t>
            </a:r>
            <a:endParaRPr lang="en-US" altLang="ja-JP" sz="2000" dirty="0"/>
          </a:p>
          <a:p>
            <a:r>
              <a:rPr kumimoji="1" lang="ja-JP" altLang="en-US" sz="2000" dirty="0"/>
              <a:t>本年</a:t>
            </a:r>
            <a:r>
              <a:rPr kumimoji="1" lang="en-US" altLang="ja-JP" sz="2000" dirty="0"/>
              <a:t>1</a:t>
            </a:r>
            <a:r>
              <a:rPr kumimoji="1" lang="ja-JP" altLang="en-US" sz="2000" dirty="0"/>
              <a:t>～</a:t>
            </a:r>
            <a:r>
              <a:rPr kumimoji="1" lang="en-US" altLang="ja-JP" sz="2000" dirty="0"/>
              <a:t>3</a:t>
            </a:r>
            <a:r>
              <a:rPr kumimoji="1" lang="ja-JP" altLang="en-US" sz="2000" dirty="0"/>
              <a:t>月の</a:t>
            </a:r>
            <a:r>
              <a:rPr kumimoji="1" lang="en-US" altLang="ja-JP" sz="2000" dirty="0"/>
              <a:t>NISA</a:t>
            </a:r>
            <a:r>
              <a:rPr kumimoji="1" lang="ja-JP" altLang="en-US" sz="2000" dirty="0"/>
              <a:t>での累計購入額は</a:t>
            </a:r>
            <a:r>
              <a:rPr kumimoji="1" lang="en-US" altLang="ja-JP" sz="2000" dirty="0"/>
              <a:t>6.1</a:t>
            </a:r>
            <a:r>
              <a:rPr lang="ja-JP" altLang="en-US" sz="2000" dirty="0"/>
              <a:t>兆円と前年同期の</a:t>
            </a:r>
            <a:r>
              <a:rPr lang="en-US" altLang="ja-JP" sz="2000" dirty="0"/>
              <a:t>3</a:t>
            </a:r>
            <a:r>
              <a:rPr lang="ja-JP" altLang="en-US" sz="2000" dirty="0"/>
              <a:t>倍の資金流入があった。投信が</a:t>
            </a:r>
            <a:r>
              <a:rPr lang="en-US" altLang="ja-JP" sz="2000" dirty="0"/>
              <a:t>1/2</a:t>
            </a:r>
            <a:r>
              <a:rPr lang="ja-JP" altLang="en-US" sz="2000" dirty="0"/>
              <a:t>を占め、うち</a:t>
            </a:r>
            <a:r>
              <a:rPr lang="en-US" altLang="ja-JP" sz="2000" dirty="0"/>
              <a:t>7</a:t>
            </a:r>
            <a:r>
              <a:rPr lang="ja-JP" altLang="en-US" sz="2000" dirty="0"/>
              <a:t>割が外貨建て。新</a:t>
            </a:r>
            <a:r>
              <a:rPr lang="en-US" altLang="ja-JP" sz="2000" dirty="0"/>
              <a:t>NISA</a:t>
            </a:r>
            <a:r>
              <a:rPr lang="ja-JP" altLang="en-US" sz="2000" dirty="0"/>
              <a:t>で日本株も買われてはいるが、日経平均が史上最高値を付けた</a:t>
            </a:r>
            <a:r>
              <a:rPr lang="en-US" altLang="ja-JP" sz="2000" dirty="0"/>
              <a:t>2</a:t>
            </a:r>
            <a:r>
              <a:rPr lang="ja-JP" altLang="en-US" sz="2000" dirty="0"/>
              <a:t>月には、個人全体での日本株は売り越し。</a:t>
            </a:r>
            <a:endParaRPr lang="en-US" altLang="ja-JP" sz="2000" dirty="0"/>
          </a:p>
          <a:p>
            <a:r>
              <a:rPr lang="ja-JP" altLang="en-US" sz="2000" dirty="0"/>
              <a:t>昨年末の</a:t>
            </a:r>
            <a:r>
              <a:rPr lang="en-US" altLang="ja-JP" sz="2000" dirty="0"/>
              <a:t>NISA</a:t>
            </a:r>
            <a:r>
              <a:rPr lang="ja-JP" altLang="en-US" sz="2000" dirty="0"/>
              <a:t>残高は</a:t>
            </a:r>
            <a:r>
              <a:rPr lang="en-US" altLang="ja-JP" sz="2000" dirty="0"/>
              <a:t>10</a:t>
            </a:r>
            <a:r>
              <a:rPr lang="ja-JP" altLang="en-US" sz="2000" dirty="0"/>
              <a:t>兆円程度と推定され、本年末には、ほぼ倍増する見込み。</a:t>
            </a:r>
            <a:endParaRPr lang="en-US" altLang="ja-JP" sz="2000" dirty="0"/>
          </a:p>
          <a:p>
            <a:r>
              <a:rPr kumimoji="1" lang="ja-JP" altLang="en-US" sz="2000" dirty="0"/>
              <a:t>金融庁が実働口座数、運用残高の統計を整備しないのは問題。</a:t>
            </a:r>
            <a:endParaRPr kumimoji="1" lang="en-US" altLang="ja-JP" sz="2000" dirty="0"/>
          </a:p>
        </p:txBody>
      </p:sp>
      <p:sp>
        <p:nvSpPr>
          <p:cNvPr id="4" name="スライド番号プレースホルダー 3">
            <a:extLst>
              <a:ext uri="{FF2B5EF4-FFF2-40B4-BE49-F238E27FC236}">
                <a16:creationId xmlns:a16="http://schemas.microsoft.com/office/drawing/2014/main" id="{FA2A42B6-6DC9-295A-3DF7-EAFA0900205F}"/>
              </a:ext>
            </a:extLst>
          </p:cNvPr>
          <p:cNvSpPr>
            <a:spLocks noGrp="1"/>
          </p:cNvSpPr>
          <p:nvPr>
            <p:ph type="sldNum" sz="quarter" idx="12"/>
          </p:nvPr>
        </p:nvSpPr>
        <p:spPr/>
        <p:txBody>
          <a:bodyPr/>
          <a:lstStyle/>
          <a:p>
            <a:fld id="{C1A8A5D0-764E-4EB1-BD47-BF41F27BB0EE}" type="slidenum">
              <a:rPr kumimoji="1" lang="ja-JP" altLang="en-US" smtClean="0"/>
              <a:t>3</a:t>
            </a:fld>
            <a:endParaRPr kumimoji="1" lang="ja-JP" altLang="en-US"/>
          </a:p>
        </p:txBody>
      </p:sp>
    </p:spTree>
    <p:extLst>
      <p:ext uri="{BB962C8B-B14F-4D97-AF65-F5344CB8AC3E}">
        <p14:creationId xmlns:p14="http://schemas.microsoft.com/office/powerpoint/2010/main" val="1176364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E27896-E624-4203-4070-88D0DB7E45FA}"/>
              </a:ext>
            </a:extLst>
          </p:cNvPr>
          <p:cNvSpPr>
            <a:spLocks noGrp="1"/>
          </p:cNvSpPr>
          <p:nvPr>
            <p:ph type="title"/>
          </p:nvPr>
        </p:nvSpPr>
        <p:spPr/>
        <p:txBody>
          <a:bodyPr>
            <a:normAutofit/>
          </a:bodyPr>
          <a:lstStyle/>
          <a:p>
            <a:r>
              <a:rPr kumimoji="1" lang="ja-JP" altLang="en-US" sz="2800" b="1" dirty="0">
                <a:latin typeface="ＭＳ 明朝" panose="02020609040205080304" pitchFamily="17" charset="-128"/>
                <a:ea typeface="ＭＳ 明朝" panose="02020609040205080304" pitchFamily="17" charset="-128"/>
              </a:rPr>
              <a:t>図表１、新</a:t>
            </a:r>
            <a:r>
              <a:rPr kumimoji="1" lang="en-US" altLang="ja-JP" sz="2800" b="1" dirty="0">
                <a:latin typeface="ＭＳ 明朝" panose="02020609040205080304" pitchFamily="17" charset="-128"/>
                <a:ea typeface="ＭＳ 明朝" panose="02020609040205080304" pitchFamily="17" charset="-128"/>
              </a:rPr>
              <a:t>NISA</a:t>
            </a:r>
            <a:r>
              <a:rPr kumimoji="1" lang="ja-JP" altLang="en-US" sz="2800" b="1" dirty="0">
                <a:latin typeface="ＭＳ 明朝" panose="02020609040205080304" pitchFamily="17" charset="-128"/>
                <a:ea typeface="ＭＳ 明朝" panose="02020609040205080304" pitchFamily="17" charset="-128"/>
              </a:rPr>
              <a:t>の概要</a:t>
            </a:r>
          </a:p>
        </p:txBody>
      </p:sp>
      <p:sp>
        <p:nvSpPr>
          <p:cNvPr id="4" name="スライド番号プレースホルダー 3">
            <a:extLst>
              <a:ext uri="{FF2B5EF4-FFF2-40B4-BE49-F238E27FC236}">
                <a16:creationId xmlns:a16="http://schemas.microsoft.com/office/drawing/2014/main" id="{627B8C1E-18C9-67AB-6628-F831298F02B1}"/>
              </a:ext>
            </a:extLst>
          </p:cNvPr>
          <p:cNvSpPr>
            <a:spLocks noGrp="1"/>
          </p:cNvSpPr>
          <p:nvPr>
            <p:ph type="sldNum" sz="quarter" idx="12"/>
          </p:nvPr>
        </p:nvSpPr>
        <p:spPr/>
        <p:txBody>
          <a:bodyPr/>
          <a:lstStyle/>
          <a:p>
            <a:fld id="{C1A8A5D0-764E-4EB1-BD47-BF41F27BB0EE}" type="slidenum">
              <a:rPr kumimoji="1" lang="ja-JP" altLang="en-US" smtClean="0"/>
              <a:t>4</a:t>
            </a:fld>
            <a:endParaRPr kumimoji="1" lang="ja-JP" altLang="en-US"/>
          </a:p>
        </p:txBody>
      </p:sp>
      <p:pic>
        <p:nvPicPr>
          <p:cNvPr id="7" name="コンテンツ プレースホルダー 6">
            <a:extLst>
              <a:ext uri="{FF2B5EF4-FFF2-40B4-BE49-F238E27FC236}">
                <a16:creationId xmlns:a16="http://schemas.microsoft.com/office/drawing/2014/main" id="{C94CC84A-DF35-E0CA-0F37-FF732292F26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6160" y="1513840"/>
            <a:ext cx="10058400" cy="4460240"/>
          </a:xfrm>
        </p:spPr>
      </p:pic>
      <p:sp>
        <p:nvSpPr>
          <p:cNvPr id="8" name="テキスト ボックス 7">
            <a:extLst>
              <a:ext uri="{FF2B5EF4-FFF2-40B4-BE49-F238E27FC236}">
                <a16:creationId xmlns:a16="http://schemas.microsoft.com/office/drawing/2014/main" id="{EB91A346-CA6B-EB61-B504-5CBCD1556794}"/>
              </a:ext>
            </a:extLst>
          </p:cNvPr>
          <p:cNvSpPr txBox="1"/>
          <p:nvPr/>
        </p:nvSpPr>
        <p:spPr>
          <a:xfrm>
            <a:off x="1016000" y="6021070"/>
            <a:ext cx="1620957" cy="338554"/>
          </a:xfrm>
          <a:prstGeom prst="rect">
            <a:avLst/>
          </a:prstGeom>
          <a:noFill/>
        </p:spPr>
        <p:txBody>
          <a:bodyPr wrap="none" rtlCol="0">
            <a:spAutoFit/>
          </a:bodyPr>
          <a:lstStyle/>
          <a:p>
            <a:r>
              <a:rPr kumimoji="1" lang="ja-JP" altLang="en-US" sz="1600" dirty="0">
                <a:latin typeface="ＭＳ 明朝" panose="02020609040205080304" pitchFamily="17" charset="-128"/>
                <a:ea typeface="ＭＳ 明朝" panose="02020609040205080304" pitchFamily="17" charset="-128"/>
              </a:rPr>
              <a:t>出所；金融庁</a:t>
            </a:r>
            <a:r>
              <a:rPr kumimoji="1" lang="en-US" altLang="ja-JP" sz="1600" dirty="0">
                <a:latin typeface="ＭＳ 明朝" panose="02020609040205080304" pitchFamily="17" charset="-128"/>
                <a:ea typeface="ＭＳ 明朝" panose="02020609040205080304" pitchFamily="17" charset="-128"/>
              </a:rPr>
              <a:t>HP</a:t>
            </a:r>
            <a:endParaRPr kumimoji="1" lang="ja-JP" altLang="en-US" sz="16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6129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D39FE0-4C33-1ECA-0736-A7B853B065F1}"/>
              </a:ext>
            </a:extLst>
          </p:cNvPr>
          <p:cNvSpPr>
            <a:spLocks noGrp="1"/>
          </p:cNvSpPr>
          <p:nvPr>
            <p:ph type="title"/>
          </p:nvPr>
        </p:nvSpPr>
        <p:spPr/>
        <p:txBody>
          <a:bodyPr>
            <a:normAutofit/>
          </a:bodyPr>
          <a:lstStyle/>
          <a:p>
            <a:r>
              <a:rPr kumimoji="1" lang="ja-JP" altLang="en-US" sz="3200" dirty="0"/>
              <a:t>２、新</a:t>
            </a:r>
            <a:r>
              <a:rPr kumimoji="1" lang="en-US" altLang="ja-JP" sz="3200" dirty="0"/>
              <a:t>NISA</a:t>
            </a:r>
            <a:r>
              <a:rPr kumimoji="1" lang="ja-JP" altLang="en-US" sz="3200" dirty="0"/>
              <a:t>の話題</a:t>
            </a:r>
          </a:p>
        </p:txBody>
      </p:sp>
      <p:sp>
        <p:nvSpPr>
          <p:cNvPr id="3" name="コンテンツ プレースホルダー 2">
            <a:extLst>
              <a:ext uri="{FF2B5EF4-FFF2-40B4-BE49-F238E27FC236}">
                <a16:creationId xmlns:a16="http://schemas.microsoft.com/office/drawing/2014/main" id="{00E0CFBD-2F38-2127-FBBA-167F0358C0C9}"/>
              </a:ext>
            </a:extLst>
          </p:cNvPr>
          <p:cNvSpPr>
            <a:spLocks noGrp="1"/>
          </p:cNvSpPr>
          <p:nvPr>
            <p:ph idx="1"/>
          </p:nvPr>
        </p:nvSpPr>
        <p:spPr>
          <a:xfrm>
            <a:off x="838200" y="1642745"/>
            <a:ext cx="10515600" cy="4351338"/>
          </a:xfrm>
        </p:spPr>
        <p:txBody>
          <a:bodyPr/>
          <a:lstStyle/>
          <a:p>
            <a:r>
              <a:rPr lang="ja-JP" altLang="en-US" sz="2000" dirty="0"/>
              <a:t>本年</a:t>
            </a:r>
            <a:r>
              <a:rPr lang="en-US" altLang="ja-JP" sz="2000" dirty="0"/>
              <a:t>1</a:t>
            </a:r>
            <a:r>
              <a:rPr lang="ja-JP" altLang="en-US" sz="2000" dirty="0"/>
              <a:t>～</a:t>
            </a:r>
            <a:r>
              <a:rPr lang="en-US" altLang="ja-JP" sz="2000" dirty="0"/>
              <a:t>5</a:t>
            </a:r>
            <a:r>
              <a:rPr lang="ja-JP" altLang="en-US" sz="2000" dirty="0"/>
              <a:t>月の国内投信などによる海外投資額は</a:t>
            </a:r>
            <a:r>
              <a:rPr lang="en-US" altLang="ja-JP" sz="2000" dirty="0"/>
              <a:t>5.6</a:t>
            </a:r>
            <a:r>
              <a:rPr lang="ja-JP" altLang="en-US" sz="2000" dirty="0"/>
              <a:t>兆円超の買越しとなり、昨年通年の</a:t>
            </a:r>
            <a:r>
              <a:rPr lang="en-US" altLang="ja-JP" sz="2000" dirty="0"/>
              <a:t>4.5</a:t>
            </a:r>
            <a:r>
              <a:rPr lang="ja-JP" altLang="en-US" sz="2000" dirty="0"/>
              <a:t>兆円を上回った。これは、主に新</a:t>
            </a:r>
            <a:r>
              <a:rPr lang="en-US" altLang="ja-JP" sz="2000" dirty="0"/>
              <a:t>NISA</a:t>
            </a:r>
            <a:r>
              <a:rPr lang="ja-JP" altLang="en-US" sz="2000" dirty="0"/>
              <a:t>による外国株買い付けによるもので、個人投資の世界に新たな潮流を生み、円安に拍車をかける一因ともなっている。</a:t>
            </a:r>
            <a:endParaRPr lang="en-US" altLang="ja-JP" sz="2000" dirty="0"/>
          </a:p>
          <a:p>
            <a:r>
              <a:rPr kumimoji="1" lang="ja-JP" altLang="en-US" sz="2000" dirty="0"/>
              <a:t>最後発の</a:t>
            </a:r>
            <a:r>
              <a:rPr kumimoji="1" lang="en-US" altLang="ja-JP" sz="2000" dirty="0"/>
              <a:t>PayPAY</a:t>
            </a:r>
            <a:r>
              <a:rPr kumimoji="1" lang="ja-JP" altLang="en-US" sz="2000" dirty="0"/>
              <a:t>グループが本年</a:t>
            </a:r>
            <a:r>
              <a:rPr kumimoji="1" lang="en-US" altLang="ja-JP" sz="2000" dirty="0"/>
              <a:t>1</a:t>
            </a:r>
            <a:r>
              <a:rPr kumimoji="1" lang="ja-JP" altLang="en-US" sz="2000" dirty="0"/>
              <a:t>月から新</a:t>
            </a:r>
            <a:r>
              <a:rPr kumimoji="1" lang="en-US" altLang="ja-JP" sz="2000" dirty="0"/>
              <a:t>NISA</a:t>
            </a:r>
            <a:r>
              <a:rPr kumimoji="1" lang="ja-JP" altLang="en-US" sz="2000" dirty="0"/>
              <a:t>口座開設に向けて、昨年</a:t>
            </a:r>
            <a:r>
              <a:rPr kumimoji="1" lang="en-US" altLang="ja-JP" sz="2000" dirty="0"/>
              <a:t>10</a:t>
            </a:r>
            <a:r>
              <a:rPr kumimoji="1" lang="ja-JP" altLang="en-US" sz="2000" dirty="0"/>
              <a:t>月から</a:t>
            </a:r>
            <a:r>
              <a:rPr kumimoji="1" lang="en-US" altLang="ja-JP" sz="2000" dirty="0"/>
              <a:t>3</a:t>
            </a:r>
            <a:r>
              <a:rPr kumimoji="1" lang="ja-JP" altLang="en-US" sz="2000" dirty="0"/>
              <a:t>か月間で総額</a:t>
            </a:r>
            <a:r>
              <a:rPr kumimoji="1" lang="en-US" altLang="ja-JP" sz="2000" dirty="0"/>
              <a:t>10</a:t>
            </a:r>
            <a:r>
              <a:rPr kumimoji="1" lang="ja-JP" altLang="en-US" sz="2000" dirty="0"/>
              <a:t>億円のポイント還元を打ち出した。本年</a:t>
            </a:r>
            <a:r>
              <a:rPr kumimoji="1" lang="en-US" altLang="ja-JP" sz="2000" dirty="0"/>
              <a:t>2</a:t>
            </a:r>
            <a:r>
              <a:rPr kumimoji="1" lang="ja-JP" altLang="en-US" sz="2000" dirty="0"/>
              <a:t>月までに</a:t>
            </a:r>
            <a:r>
              <a:rPr lang="en-US" altLang="ja-JP" sz="2000" dirty="0"/>
              <a:t>2</a:t>
            </a:r>
            <a:r>
              <a:rPr kumimoji="1" lang="en-US" altLang="ja-JP" sz="2000" dirty="0"/>
              <a:t>0</a:t>
            </a:r>
            <a:r>
              <a:rPr kumimoji="1" lang="ja-JP" altLang="en-US" sz="2000" dirty="0"/>
              <a:t>万件の応募があり、その半数が</a:t>
            </a:r>
            <a:r>
              <a:rPr kumimoji="1" lang="en-US" altLang="ja-JP" sz="2000" dirty="0"/>
              <a:t>20</a:t>
            </a:r>
            <a:r>
              <a:rPr kumimoji="1" lang="ja-JP" altLang="en-US" sz="2000" dirty="0"/>
              <a:t>～</a:t>
            </a:r>
            <a:r>
              <a:rPr kumimoji="1" lang="en-US" altLang="ja-JP" sz="2000" dirty="0"/>
              <a:t>30</a:t>
            </a:r>
            <a:r>
              <a:rPr kumimoji="1" lang="ja-JP" altLang="en-US" sz="2000" dirty="0"/>
              <a:t>歳代。ネット証券間の競争は一段とヒートアップしている。</a:t>
            </a:r>
            <a:endParaRPr kumimoji="1" lang="en-US" altLang="ja-JP" sz="2000" dirty="0"/>
          </a:p>
          <a:p>
            <a:r>
              <a:rPr lang="ja-JP" altLang="en-US" sz="2000" dirty="0"/>
              <a:t>スマホによるサービスの利便性向上や手数料無料化・ポイント還元で、これまで無縁であった若年層を証券投資に引き込んだ証券市場経済化の効果には大きなものがある。</a:t>
            </a:r>
            <a:endParaRPr lang="en-US" altLang="ja-JP" sz="2000" dirty="0"/>
          </a:p>
          <a:p>
            <a:r>
              <a:rPr kumimoji="1" lang="ja-JP" altLang="en-US" sz="2000" dirty="0"/>
              <a:t>とはいえ、</a:t>
            </a:r>
            <a:r>
              <a:rPr kumimoji="1" lang="en-US" altLang="ja-JP" sz="2000" dirty="0"/>
              <a:t>NISA</a:t>
            </a:r>
            <a:r>
              <a:rPr kumimoji="1" lang="ja-JP" altLang="en-US" sz="2000" dirty="0"/>
              <a:t>投資には原資としてのフローの所得裏付けが必要であり、早期に実質賃金がマイナス圏から脱しないと、新</a:t>
            </a:r>
            <a:r>
              <a:rPr kumimoji="1" lang="en-US" altLang="ja-JP" sz="2000" dirty="0"/>
              <a:t>NISA</a:t>
            </a:r>
            <a:r>
              <a:rPr kumimoji="1" lang="ja-JP" altLang="en-US" sz="2000" dirty="0"/>
              <a:t>ブームも息切れが懸念される。</a:t>
            </a:r>
            <a:endParaRPr kumimoji="1" lang="en-US" altLang="ja-JP" sz="2000" dirty="0"/>
          </a:p>
          <a:p>
            <a:r>
              <a:rPr kumimoji="1" lang="ja-JP" altLang="en-US" sz="2000" dirty="0"/>
              <a:t>新</a:t>
            </a:r>
            <a:r>
              <a:rPr kumimoji="1" lang="en-US" altLang="ja-JP" sz="2000" dirty="0"/>
              <a:t>NISA</a:t>
            </a:r>
            <a:r>
              <a:rPr kumimoji="1" lang="ja-JP" altLang="en-US" sz="2000" dirty="0"/>
              <a:t>への強い関心は若年層が中心で、高齢者は引き続き無関心。日本株が高値を付けると売越す傾向は変わっていない。</a:t>
            </a:r>
            <a:endParaRPr kumimoji="1" lang="en-US" altLang="ja-JP" sz="2000" dirty="0"/>
          </a:p>
          <a:p>
            <a:endParaRPr kumimoji="1" lang="ja-JP" altLang="en-US" dirty="0"/>
          </a:p>
        </p:txBody>
      </p:sp>
      <p:sp>
        <p:nvSpPr>
          <p:cNvPr id="4" name="スライド番号プレースホルダー 3">
            <a:extLst>
              <a:ext uri="{FF2B5EF4-FFF2-40B4-BE49-F238E27FC236}">
                <a16:creationId xmlns:a16="http://schemas.microsoft.com/office/drawing/2014/main" id="{7D7A86CF-49CC-3297-FD76-8F35B25C5235}"/>
              </a:ext>
            </a:extLst>
          </p:cNvPr>
          <p:cNvSpPr>
            <a:spLocks noGrp="1"/>
          </p:cNvSpPr>
          <p:nvPr>
            <p:ph type="sldNum" sz="quarter" idx="12"/>
          </p:nvPr>
        </p:nvSpPr>
        <p:spPr/>
        <p:txBody>
          <a:bodyPr/>
          <a:lstStyle/>
          <a:p>
            <a:fld id="{C1A8A5D0-764E-4EB1-BD47-BF41F27BB0EE}" type="slidenum">
              <a:rPr kumimoji="1" lang="ja-JP" altLang="en-US" smtClean="0"/>
              <a:t>5</a:t>
            </a:fld>
            <a:endParaRPr kumimoji="1" lang="ja-JP" altLang="en-US"/>
          </a:p>
        </p:txBody>
      </p:sp>
    </p:spTree>
    <p:extLst>
      <p:ext uri="{BB962C8B-B14F-4D97-AF65-F5344CB8AC3E}">
        <p14:creationId xmlns:p14="http://schemas.microsoft.com/office/powerpoint/2010/main" val="1505875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A846F-E2EB-4A8F-5B7C-935B6A2CF129}"/>
              </a:ext>
            </a:extLst>
          </p:cNvPr>
          <p:cNvSpPr>
            <a:spLocks noGrp="1"/>
          </p:cNvSpPr>
          <p:nvPr>
            <p:ph type="title"/>
          </p:nvPr>
        </p:nvSpPr>
        <p:spPr/>
        <p:txBody>
          <a:bodyPr>
            <a:normAutofit/>
          </a:bodyPr>
          <a:lstStyle/>
          <a:p>
            <a:r>
              <a:rPr lang="ja-JP" altLang="en-US" sz="3200" b="1" dirty="0"/>
              <a:t>３</a:t>
            </a:r>
            <a:r>
              <a:rPr kumimoji="1" lang="ja-JP" altLang="en-US" sz="3200" b="1" dirty="0"/>
              <a:t>、新</a:t>
            </a:r>
            <a:r>
              <a:rPr kumimoji="1" lang="en-US" altLang="ja-JP" sz="3200" b="1" dirty="0"/>
              <a:t>NISA</a:t>
            </a:r>
            <a:r>
              <a:rPr kumimoji="1" lang="ja-JP" altLang="en-US" sz="3200" b="1" dirty="0"/>
              <a:t>実現は茨の道～大手証券が抵抗勢力</a:t>
            </a:r>
          </a:p>
        </p:txBody>
      </p:sp>
      <p:sp>
        <p:nvSpPr>
          <p:cNvPr id="3" name="コンテンツ プレースホルダー 2">
            <a:extLst>
              <a:ext uri="{FF2B5EF4-FFF2-40B4-BE49-F238E27FC236}">
                <a16:creationId xmlns:a16="http://schemas.microsoft.com/office/drawing/2014/main" id="{B8413F1F-E6CE-086B-A4EC-187A7AFDE839}"/>
              </a:ext>
            </a:extLst>
          </p:cNvPr>
          <p:cNvSpPr>
            <a:spLocks noGrp="1"/>
          </p:cNvSpPr>
          <p:nvPr>
            <p:ph idx="1"/>
          </p:nvPr>
        </p:nvSpPr>
        <p:spPr>
          <a:xfrm>
            <a:off x="741680" y="1463040"/>
            <a:ext cx="10612120" cy="5258435"/>
          </a:xfrm>
        </p:spPr>
        <p:txBody>
          <a:bodyPr>
            <a:noAutofit/>
          </a:bodyPr>
          <a:lstStyle/>
          <a:p>
            <a:r>
              <a:rPr kumimoji="1" lang="ja-JP" altLang="en-US" sz="2000" dirty="0"/>
              <a:t>旧</a:t>
            </a:r>
            <a:r>
              <a:rPr kumimoji="1" lang="en-US" altLang="ja-JP" sz="2000" dirty="0"/>
              <a:t>NISA</a:t>
            </a:r>
            <a:r>
              <a:rPr kumimoji="1" lang="ja-JP" altLang="en-US" sz="2000" dirty="0"/>
              <a:t>は</a:t>
            </a:r>
            <a:r>
              <a:rPr lang="ja-JP" altLang="en-US" sz="2000" dirty="0"/>
              <a:t>、</a:t>
            </a:r>
            <a:r>
              <a:rPr kumimoji="1" lang="en-US" altLang="ja-JP" sz="2000" dirty="0"/>
              <a:t>2014</a:t>
            </a:r>
            <a:r>
              <a:rPr kumimoji="1" lang="ja-JP" altLang="en-US" sz="2000" dirty="0"/>
              <a:t>年に制定された。年間投資枠は徐々に拡大されて、</a:t>
            </a:r>
            <a:r>
              <a:rPr kumimoji="1" lang="en-US" altLang="ja-JP" sz="2000" dirty="0"/>
              <a:t>2022</a:t>
            </a:r>
            <a:r>
              <a:rPr kumimoji="1" lang="ja-JP" altLang="en-US" sz="2000" dirty="0"/>
              <a:t>年末の年間投資枠は①期間；</a:t>
            </a:r>
            <a:r>
              <a:rPr kumimoji="1" lang="en-US" altLang="ja-JP" sz="2000" dirty="0"/>
              <a:t>5</a:t>
            </a:r>
            <a:r>
              <a:rPr kumimoji="1" lang="ja-JP" altLang="en-US" sz="2000" dirty="0"/>
              <a:t>年の一般型；</a:t>
            </a:r>
            <a:r>
              <a:rPr kumimoji="1" lang="en-US" altLang="ja-JP" sz="2000" dirty="0"/>
              <a:t>120</a:t>
            </a:r>
            <a:r>
              <a:rPr kumimoji="1" lang="ja-JP" altLang="en-US" sz="2000" dirty="0"/>
              <a:t>万円、②期間；</a:t>
            </a:r>
            <a:r>
              <a:rPr kumimoji="1" lang="en-US" altLang="ja-JP" sz="2000" dirty="0"/>
              <a:t>20</a:t>
            </a:r>
            <a:r>
              <a:rPr kumimoji="1" lang="ja-JP" altLang="en-US" sz="2000" dirty="0"/>
              <a:t>年の積立型；</a:t>
            </a:r>
            <a:r>
              <a:rPr kumimoji="1" lang="en-US" altLang="ja-JP" sz="2000" dirty="0"/>
              <a:t>40</a:t>
            </a:r>
            <a:r>
              <a:rPr kumimoji="1" lang="ja-JP" altLang="en-US" sz="2000" dirty="0"/>
              <a:t>万円で、併用は不可。</a:t>
            </a:r>
            <a:r>
              <a:rPr kumimoji="1" lang="en-US" altLang="ja-JP" sz="2000" dirty="0"/>
              <a:t>5</a:t>
            </a:r>
            <a:r>
              <a:rPr kumimoji="1" lang="ja-JP" altLang="en-US" sz="2000" dirty="0"/>
              <a:t>年（積立型は</a:t>
            </a:r>
            <a:r>
              <a:rPr kumimoji="1" lang="en-US" altLang="ja-JP" sz="2000" dirty="0"/>
              <a:t>20</a:t>
            </a:r>
            <a:r>
              <a:rPr kumimoji="1" lang="ja-JP" altLang="en-US" sz="2000" dirty="0"/>
              <a:t>年）で消滅する時限付きの制度では、長期の資産形成には役に立たなかった。</a:t>
            </a:r>
            <a:endParaRPr kumimoji="1" lang="en-US" altLang="ja-JP" sz="2000" dirty="0"/>
          </a:p>
          <a:p>
            <a:r>
              <a:rPr lang="ja-JP" altLang="en-US" sz="2000" dirty="0"/>
              <a:t>英国では、</a:t>
            </a:r>
            <a:r>
              <a:rPr lang="en-US" altLang="ja-JP" sz="2000" dirty="0"/>
              <a:t>1987</a:t>
            </a:r>
            <a:r>
              <a:rPr lang="ja-JP" altLang="en-US" sz="2000" dirty="0"/>
              <a:t>年に</a:t>
            </a:r>
            <a:r>
              <a:rPr lang="en-US" altLang="ja-JP" sz="2000" dirty="0"/>
              <a:t>Personal Equity Plan(PEP)</a:t>
            </a:r>
            <a:r>
              <a:rPr lang="ja-JP" altLang="en-US" sz="2000" dirty="0"/>
              <a:t>と称する個人の株式投資にかかる投資収益への課税を免除する個人の株式投資支援スキームが制定され、</a:t>
            </a:r>
            <a:r>
              <a:rPr lang="en-US" altLang="ja-JP" sz="2000" dirty="0"/>
              <a:t>1999</a:t>
            </a:r>
            <a:r>
              <a:rPr lang="ja-JP" altLang="en-US" sz="2000" dirty="0"/>
              <a:t>年には債券投資や預金にまで投資対象を拡大した資産形成支援制度；</a:t>
            </a:r>
            <a:r>
              <a:rPr lang="en-US" altLang="ja-JP" sz="2000" dirty="0"/>
              <a:t>Individual Savings Accounts(ISA)</a:t>
            </a:r>
            <a:r>
              <a:rPr lang="ja-JP" altLang="en-US" sz="2000" dirty="0"/>
              <a:t>が発足、</a:t>
            </a:r>
            <a:r>
              <a:rPr lang="en-US" altLang="ja-JP" sz="2000" dirty="0"/>
              <a:t>2008</a:t>
            </a:r>
            <a:r>
              <a:rPr lang="ja-JP" altLang="en-US" sz="2000" dirty="0"/>
              <a:t>年には恒久化され、投資可能額も拡大され続けてきた。</a:t>
            </a:r>
            <a:endParaRPr lang="en-US" altLang="ja-JP" sz="2000" dirty="0"/>
          </a:p>
          <a:p>
            <a:r>
              <a:rPr kumimoji="1" lang="en-US" altLang="ja-JP" sz="2000" dirty="0"/>
              <a:t>2001</a:t>
            </a:r>
            <a:r>
              <a:rPr kumimoji="1" lang="ja-JP" altLang="en-US" sz="2000" dirty="0"/>
              <a:t>年</a:t>
            </a:r>
            <a:r>
              <a:rPr kumimoji="1" lang="en-US" altLang="ja-JP" sz="2000" dirty="0"/>
              <a:t>8</a:t>
            </a:r>
            <a:r>
              <a:rPr kumimoji="1" lang="ja-JP" altLang="en-US" sz="2000" dirty="0"/>
              <a:t>月には、日本個人投資家協会の長谷川慶太郎会長自ら、この英国の成功例に倣った個人投資優遇制度を新設すべきとの税制改革提案を財務省・国会をはじめ政府の関係筋に働きかけ、政府の理解は得</a:t>
            </a:r>
            <a:r>
              <a:rPr lang="ja-JP" altLang="en-US" sz="2000" dirty="0"/>
              <a:t>られたが、当時は大手証券の反発・抵抗が激しかった。</a:t>
            </a:r>
            <a:endParaRPr lang="en-US" altLang="ja-JP" sz="2000" dirty="0"/>
          </a:p>
          <a:p>
            <a:r>
              <a:rPr lang="ja-JP" altLang="en-US" sz="2000" dirty="0"/>
              <a:t>大手証券の反撥は、</a:t>
            </a:r>
            <a:r>
              <a:rPr lang="en-US" altLang="ja-JP" sz="2000" dirty="0"/>
              <a:t>NISA</a:t>
            </a:r>
            <a:r>
              <a:rPr lang="ja-JP" altLang="en-US" sz="2000" dirty="0"/>
              <a:t>の事務処理にはかなりの追加コストが掛かるが、追加の手数料ははとれないので、採算割れとなり受け入れられない、という理由で、少額の個人取引増を嫌ったものであった。中堅・中小証券も同様の理由で反対。大和証券が一時注力した「投資クラブ」にも手数が掛かり過ぎるので証券各社は反発。</a:t>
            </a:r>
            <a:endParaRPr lang="en-US" altLang="ja-JP" sz="2000" dirty="0"/>
          </a:p>
          <a:p>
            <a:r>
              <a:rPr lang="ja-JP" altLang="en-US" sz="2000" dirty="0"/>
              <a:t>結果的に、新</a:t>
            </a:r>
            <a:r>
              <a:rPr lang="en-US" altLang="ja-JP" sz="2000" dirty="0"/>
              <a:t>NISA</a:t>
            </a:r>
            <a:r>
              <a:rPr lang="ja-JP" altLang="en-US" sz="2000" dirty="0"/>
              <a:t>では低コストの処理システムで顧客を引き付けたネット証券の</a:t>
            </a:r>
            <a:r>
              <a:rPr lang="en-US" altLang="ja-JP" sz="2000" dirty="0"/>
              <a:t>SBI</a:t>
            </a:r>
            <a:r>
              <a:rPr lang="ja-JP" altLang="en-US" sz="2000" dirty="0"/>
              <a:t>と楽天に</a:t>
            </a:r>
            <a:r>
              <a:rPr lang="en-US" altLang="ja-JP" sz="2000" dirty="0"/>
              <a:t>7</a:t>
            </a:r>
            <a:r>
              <a:rPr lang="ja-JP" altLang="en-US" sz="2000" dirty="0"/>
              <a:t>割の顧客を囲い込まれた。</a:t>
            </a:r>
            <a:endParaRPr lang="en-US" altLang="ja-JP" sz="2000" dirty="0"/>
          </a:p>
          <a:p>
            <a:pPr marL="0" indent="0">
              <a:buNone/>
            </a:pPr>
            <a:endParaRPr kumimoji="1" lang="en-US" altLang="ja-JP" sz="2000" dirty="0"/>
          </a:p>
        </p:txBody>
      </p:sp>
      <p:sp>
        <p:nvSpPr>
          <p:cNvPr id="4" name="スライド番号プレースホルダー 3">
            <a:extLst>
              <a:ext uri="{FF2B5EF4-FFF2-40B4-BE49-F238E27FC236}">
                <a16:creationId xmlns:a16="http://schemas.microsoft.com/office/drawing/2014/main" id="{442144DF-09A9-1155-D3EB-E2C2B3B19671}"/>
              </a:ext>
            </a:extLst>
          </p:cNvPr>
          <p:cNvSpPr>
            <a:spLocks noGrp="1"/>
          </p:cNvSpPr>
          <p:nvPr>
            <p:ph type="sldNum" sz="quarter" idx="12"/>
          </p:nvPr>
        </p:nvSpPr>
        <p:spPr/>
        <p:txBody>
          <a:bodyPr/>
          <a:lstStyle/>
          <a:p>
            <a:fld id="{C1A8A5D0-764E-4EB1-BD47-BF41F27BB0EE}" type="slidenum">
              <a:rPr kumimoji="1" lang="ja-JP" altLang="en-US" smtClean="0"/>
              <a:t>6</a:t>
            </a:fld>
            <a:endParaRPr kumimoji="1" lang="ja-JP" altLang="en-US"/>
          </a:p>
        </p:txBody>
      </p:sp>
    </p:spTree>
    <p:extLst>
      <p:ext uri="{BB962C8B-B14F-4D97-AF65-F5344CB8AC3E}">
        <p14:creationId xmlns:p14="http://schemas.microsoft.com/office/powerpoint/2010/main" val="12060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0DDA9E-FE31-4C39-ABE4-985E794B8E24}"/>
              </a:ext>
            </a:extLst>
          </p:cNvPr>
          <p:cNvSpPr>
            <a:spLocks noGrp="1"/>
          </p:cNvSpPr>
          <p:nvPr>
            <p:ph type="title"/>
          </p:nvPr>
        </p:nvSpPr>
        <p:spPr/>
        <p:txBody>
          <a:bodyPr>
            <a:normAutofit/>
          </a:bodyPr>
          <a:lstStyle/>
          <a:p>
            <a:r>
              <a:rPr lang="ja-JP" altLang="en-US" sz="3200" b="1" dirty="0"/>
              <a:t>４</a:t>
            </a:r>
            <a:r>
              <a:rPr kumimoji="1" lang="ja-JP" altLang="en-US" sz="3200" b="1" dirty="0"/>
              <a:t>、お手本とした英国の制度には大きな後れ</a:t>
            </a:r>
          </a:p>
        </p:txBody>
      </p:sp>
      <p:sp>
        <p:nvSpPr>
          <p:cNvPr id="3" name="コンテンツ プレースホルダー 2">
            <a:extLst>
              <a:ext uri="{FF2B5EF4-FFF2-40B4-BE49-F238E27FC236}">
                <a16:creationId xmlns:a16="http://schemas.microsoft.com/office/drawing/2014/main" id="{DF5E43D3-C794-6DB9-C586-50333C1EAE71}"/>
              </a:ext>
            </a:extLst>
          </p:cNvPr>
          <p:cNvSpPr>
            <a:spLocks noGrp="1"/>
          </p:cNvSpPr>
          <p:nvPr>
            <p:ph idx="1"/>
          </p:nvPr>
        </p:nvSpPr>
        <p:spPr>
          <a:xfrm>
            <a:off x="838200" y="1574800"/>
            <a:ext cx="10515600" cy="4602163"/>
          </a:xfrm>
        </p:spPr>
        <p:txBody>
          <a:bodyPr>
            <a:normAutofit lnSpcReduction="10000"/>
          </a:bodyPr>
          <a:lstStyle/>
          <a:p>
            <a:r>
              <a:rPr kumimoji="1" lang="ja-JP" altLang="en-US" sz="2000" dirty="0"/>
              <a:t>英国の</a:t>
            </a:r>
            <a:r>
              <a:rPr kumimoji="1" lang="en-US" altLang="ja-JP" sz="2000" dirty="0"/>
              <a:t>ISA</a:t>
            </a:r>
            <a:r>
              <a:rPr kumimoji="1" lang="ja-JP" altLang="en-US" sz="2000" dirty="0"/>
              <a:t>残高は</a:t>
            </a:r>
            <a:r>
              <a:rPr lang="ja-JP" altLang="en-US" sz="2000" dirty="0"/>
              <a:t>、</a:t>
            </a:r>
            <a:r>
              <a:rPr kumimoji="1" lang="en-US" altLang="ja-JP" sz="2000" dirty="0"/>
              <a:t>71.6</a:t>
            </a:r>
            <a:r>
              <a:rPr kumimoji="1" lang="ja-JP" altLang="en-US" sz="2000" dirty="0"/>
              <a:t>兆円（</a:t>
            </a:r>
            <a:r>
              <a:rPr kumimoji="1" lang="en-US" altLang="ja-JP" sz="2000" dirty="0"/>
              <a:t>2022</a:t>
            </a:r>
            <a:r>
              <a:rPr kumimoji="1" lang="ja-JP" altLang="en-US" sz="2000" dirty="0"/>
              <a:t>年末）と１人当たり</a:t>
            </a:r>
            <a:r>
              <a:rPr kumimoji="1" lang="en-US" altLang="ja-JP" sz="2000" dirty="0"/>
              <a:t>1,000</a:t>
            </a:r>
            <a:r>
              <a:rPr kumimoji="1" lang="ja-JP" altLang="en-US" sz="2000" dirty="0"/>
              <a:t>万円を超えている。これに対し、日本の</a:t>
            </a:r>
            <a:r>
              <a:rPr kumimoji="1" lang="en-US" altLang="ja-JP" sz="2000" dirty="0"/>
              <a:t>NISA</a:t>
            </a:r>
            <a:r>
              <a:rPr kumimoji="1" lang="ja-JP" altLang="en-US" sz="2000" dirty="0"/>
              <a:t>残高推定は</a:t>
            </a:r>
            <a:r>
              <a:rPr kumimoji="1" lang="en-US" altLang="ja-JP" sz="2000" dirty="0"/>
              <a:t>10</a:t>
            </a:r>
            <a:r>
              <a:rPr kumimoji="1" lang="ja-JP" altLang="en-US" sz="2000" dirty="0"/>
              <a:t>兆円程度、</a:t>
            </a:r>
            <a:r>
              <a:rPr kumimoji="1" lang="en-US" altLang="ja-JP" sz="2000" dirty="0"/>
              <a:t>1</a:t>
            </a:r>
            <a:r>
              <a:rPr kumimoji="1" lang="ja-JP" altLang="en-US" sz="2000" dirty="0"/>
              <a:t>人当たりでは英国の</a:t>
            </a:r>
            <a:r>
              <a:rPr kumimoji="1" lang="en-US" altLang="ja-JP" sz="2000" dirty="0"/>
              <a:t>1/10</a:t>
            </a:r>
            <a:r>
              <a:rPr kumimoji="1" lang="ja-JP" altLang="en-US" sz="2000" dirty="0"/>
              <a:t>以下と少ない。（図表</a:t>
            </a:r>
            <a:r>
              <a:rPr kumimoji="1" lang="en-US" altLang="ja-JP" sz="2000" dirty="0"/>
              <a:t>2</a:t>
            </a:r>
            <a:r>
              <a:rPr kumimoji="1" lang="ja-JP" altLang="en-US" sz="2000" dirty="0"/>
              <a:t>）</a:t>
            </a:r>
            <a:endParaRPr kumimoji="1" lang="en-US" altLang="ja-JP" sz="2000" dirty="0"/>
          </a:p>
          <a:p>
            <a:r>
              <a:rPr lang="ja-JP" altLang="en-US" sz="2000" dirty="0"/>
              <a:t>英国の</a:t>
            </a:r>
            <a:r>
              <a:rPr lang="en-US" altLang="ja-JP" sz="2000" dirty="0"/>
              <a:t>ISA</a:t>
            </a:r>
            <a:r>
              <a:rPr lang="ja-JP" altLang="en-US" sz="2000" dirty="0"/>
              <a:t>は</a:t>
            </a:r>
            <a:r>
              <a:rPr lang="en-US" altLang="ja-JP" sz="2000" dirty="0"/>
              <a:t>2008</a:t>
            </a:r>
            <a:r>
              <a:rPr lang="ja-JP" altLang="en-US" sz="2000" dirty="0"/>
              <a:t>年に恒久化されたのに対し、</a:t>
            </a:r>
            <a:r>
              <a:rPr lang="en-US" altLang="ja-JP" sz="2000" dirty="0"/>
              <a:t>NISA</a:t>
            </a:r>
            <a:r>
              <a:rPr lang="ja-JP" altLang="en-US" sz="2000" dirty="0"/>
              <a:t>はようやく</a:t>
            </a:r>
            <a:r>
              <a:rPr lang="en-US" altLang="ja-JP" sz="2000" dirty="0"/>
              <a:t>2024</a:t>
            </a:r>
            <a:r>
              <a:rPr lang="ja-JP" altLang="en-US" sz="2000" dirty="0"/>
              <a:t>年に至って恒久化された。この</a:t>
            </a:r>
            <a:r>
              <a:rPr lang="en-US" altLang="ja-JP" sz="2000" dirty="0"/>
              <a:t>16</a:t>
            </a:r>
            <a:r>
              <a:rPr lang="ja-JP" altLang="en-US" sz="2000" dirty="0"/>
              <a:t>年間の遅れに因るところが大きい。</a:t>
            </a:r>
            <a:r>
              <a:rPr lang="en-US" altLang="ja-JP" sz="2000" dirty="0"/>
              <a:t>NISA</a:t>
            </a:r>
            <a:r>
              <a:rPr lang="ja-JP" altLang="en-US" sz="2000" dirty="0"/>
              <a:t>が今後順調に伸びれば、この差は徐々に縮まろうが。</a:t>
            </a:r>
            <a:endParaRPr lang="en-US" altLang="ja-JP" sz="2000" dirty="0"/>
          </a:p>
          <a:p>
            <a:r>
              <a:rPr lang="ja-JP" altLang="en-US" sz="2000" b="0" i="0" dirty="0">
                <a:solidFill>
                  <a:srgbClr val="333333"/>
                </a:solidFill>
                <a:effectLst/>
                <a:latin typeface="ＭＳ 明朝" panose="02020609040205080304" pitchFamily="17" charset="-128"/>
                <a:ea typeface="ＭＳ 明朝" panose="02020609040205080304" pitchFamily="17" charset="-128"/>
              </a:rPr>
              <a:t>「揺りかごから墓場まで」政府が面倒を看るとしてきた英国は</a:t>
            </a:r>
            <a:r>
              <a:rPr lang="ja-JP" altLang="en-US" sz="2000" dirty="0">
                <a:solidFill>
                  <a:srgbClr val="333333"/>
                </a:solidFill>
                <a:latin typeface="ＭＳ 明朝" panose="02020609040205080304" pitchFamily="17" charset="-128"/>
                <a:ea typeface="ＭＳ 明朝" panose="02020609040205080304" pitchFamily="17" charset="-128"/>
              </a:rPr>
              <a:t>、ブレア首相が</a:t>
            </a:r>
            <a:r>
              <a:rPr lang="en-US" altLang="ja-JP" sz="2000" dirty="0">
                <a:solidFill>
                  <a:srgbClr val="333333"/>
                </a:solidFill>
                <a:latin typeface="ＭＳ 明朝" panose="02020609040205080304" pitchFamily="17" charset="-128"/>
                <a:ea typeface="ＭＳ 明朝" panose="02020609040205080304" pitchFamily="17" charset="-128"/>
              </a:rPr>
              <a:t>180</a:t>
            </a:r>
            <a:r>
              <a:rPr lang="ja-JP" altLang="en-US" sz="2000" dirty="0">
                <a:solidFill>
                  <a:srgbClr val="333333"/>
                </a:solidFill>
                <a:latin typeface="ＭＳ 明朝" panose="02020609040205080304" pitchFamily="17" charset="-128"/>
                <a:ea typeface="ＭＳ 明朝" panose="02020609040205080304" pitchFamily="17" charset="-128"/>
              </a:rPr>
              <a:t>度方針転換して、</a:t>
            </a:r>
            <a:r>
              <a:rPr lang="en-US" altLang="ja-JP" sz="2000" b="0" i="0" dirty="0">
                <a:solidFill>
                  <a:srgbClr val="333333"/>
                </a:solidFill>
                <a:effectLst/>
                <a:latin typeface="ＭＳ 明朝" panose="02020609040205080304" pitchFamily="17" charset="-128"/>
                <a:ea typeface="ＭＳ 明朝" panose="02020609040205080304" pitchFamily="17" charset="-128"/>
              </a:rPr>
              <a:t>2018</a:t>
            </a:r>
            <a:r>
              <a:rPr lang="ja-JP" altLang="en-US" sz="2000" b="0" i="0" dirty="0">
                <a:solidFill>
                  <a:srgbClr val="333333"/>
                </a:solidFill>
                <a:effectLst/>
                <a:latin typeface="ＭＳ 明朝" panose="02020609040205080304" pitchFamily="17" charset="-128"/>
                <a:ea typeface="ＭＳ 明朝" panose="02020609040205080304" pitchFamily="17" charset="-128"/>
              </a:rPr>
              <a:t>年までにすべての企業に私的年金への自動加入を義務化した。給与の</a:t>
            </a:r>
            <a:r>
              <a:rPr lang="en-US" altLang="ja-JP" sz="2000" b="0" i="0" dirty="0">
                <a:solidFill>
                  <a:srgbClr val="333333"/>
                </a:solidFill>
                <a:effectLst/>
                <a:latin typeface="ＭＳ 明朝" panose="02020609040205080304" pitchFamily="17" charset="-128"/>
                <a:ea typeface="ＭＳ 明朝" panose="02020609040205080304" pitchFamily="17" charset="-128"/>
              </a:rPr>
              <a:t>8%</a:t>
            </a:r>
            <a:r>
              <a:rPr lang="ja-JP" altLang="en-US" sz="2000" b="0" i="0" dirty="0">
                <a:solidFill>
                  <a:srgbClr val="333333"/>
                </a:solidFill>
                <a:effectLst/>
                <a:latin typeface="ＭＳ 明朝" panose="02020609040205080304" pitchFamily="17" charset="-128"/>
                <a:ea typeface="ＭＳ 明朝" panose="02020609040205080304" pitchFamily="17" charset="-128"/>
              </a:rPr>
              <a:t>を労使折半拠出、被用者負担の</a:t>
            </a:r>
            <a:r>
              <a:rPr lang="en-US" altLang="ja-JP" sz="2000" b="0" i="0" dirty="0">
                <a:solidFill>
                  <a:srgbClr val="333333"/>
                </a:solidFill>
                <a:effectLst/>
                <a:latin typeface="ＭＳ 明朝" panose="02020609040205080304" pitchFamily="17" charset="-128"/>
                <a:ea typeface="ＭＳ 明朝" panose="02020609040205080304" pitchFamily="17" charset="-128"/>
              </a:rPr>
              <a:t>4%</a:t>
            </a:r>
            <a:r>
              <a:rPr lang="ja-JP" altLang="en-US" sz="2000" b="0" i="0" dirty="0">
                <a:solidFill>
                  <a:srgbClr val="333333"/>
                </a:solidFill>
                <a:effectLst/>
                <a:latin typeface="ＭＳ 明朝" panose="02020609040205080304" pitchFamily="17" charset="-128"/>
                <a:ea typeface="ＭＳ 明朝" panose="02020609040205080304" pitchFamily="17" charset="-128"/>
              </a:rPr>
              <a:t>のうち</a:t>
            </a:r>
            <a:r>
              <a:rPr lang="en-US" altLang="ja-JP" sz="2000" b="0" i="0" dirty="0">
                <a:solidFill>
                  <a:srgbClr val="333333"/>
                </a:solidFill>
                <a:effectLst/>
                <a:latin typeface="ＭＳ 明朝" panose="02020609040205080304" pitchFamily="17" charset="-128"/>
                <a:ea typeface="ＭＳ 明朝" panose="02020609040205080304" pitchFamily="17" charset="-128"/>
              </a:rPr>
              <a:t>1%</a:t>
            </a:r>
            <a:r>
              <a:rPr lang="ja-JP" altLang="en-US" sz="2000" b="0" i="0" dirty="0">
                <a:solidFill>
                  <a:srgbClr val="333333"/>
                </a:solidFill>
                <a:effectLst/>
                <a:latin typeface="ＭＳ 明朝" panose="02020609040205080304" pitchFamily="17" charset="-128"/>
                <a:ea typeface="ＭＳ 明朝" panose="02020609040205080304" pitchFamily="17" charset="-128"/>
              </a:rPr>
              <a:t>は税金から補給される。</a:t>
            </a:r>
            <a:endParaRPr lang="en-US" altLang="ja-JP" sz="2000" dirty="0"/>
          </a:p>
          <a:p>
            <a:r>
              <a:rPr lang="en-US" altLang="ja-JP" sz="2000" dirty="0"/>
              <a:t>75</a:t>
            </a:r>
            <a:r>
              <a:rPr lang="ja-JP" altLang="en-US" sz="2000" dirty="0"/>
              <a:t>歳以上で公的年金を月</a:t>
            </a:r>
            <a:r>
              <a:rPr lang="en-US" altLang="ja-JP" sz="2000" dirty="0"/>
              <a:t>10</a:t>
            </a:r>
            <a:r>
              <a:rPr lang="ja-JP" altLang="en-US" sz="2000" dirty="0"/>
              <a:t>万円以下しか受給していない階層の割合が</a:t>
            </a:r>
            <a:r>
              <a:rPr lang="en-US" altLang="ja-JP" sz="2000" dirty="0"/>
              <a:t>56.1%</a:t>
            </a:r>
            <a:r>
              <a:rPr lang="ja-JP" altLang="en-US" sz="2000" dirty="0"/>
              <a:t>と高い日本では、私的年金の給付を企業に義務付けた英国に学ぶところが大きい。</a:t>
            </a:r>
            <a:r>
              <a:rPr lang="en-US" altLang="ja-JP" sz="2000" dirty="0"/>
              <a:t>NISA</a:t>
            </a:r>
            <a:r>
              <a:rPr lang="ja-JP" altLang="en-US" sz="2000" dirty="0"/>
              <a:t>は私的保険の補完機能を果たす制度として活用すべき。</a:t>
            </a:r>
            <a:endParaRPr lang="en-US" altLang="ja-JP" sz="2000" b="0" i="0" dirty="0">
              <a:solidFill>
                <a:srgbClr val="333333"/>
              </a:solidFill>
              <a:effectLst/>
              <a:latin typeface="ＭＳ 明朝" panose="02020609040205080304" pitchFamily="17" charset="-128"/>
              <a:ea typeface="ＭＳ 明朝" panose="02020609040205080304" pitchFamily="17" charset="-128"/>
            </a:endParaRPr>
          </a:p>
          <a:p>
            <a:r>
              <a:rPr kumimoji="1" lang="ja-JP" altLang="en-US" sz="2000" dirty="0">
                <a:solidFill>
                  <a:srgbClr val="333333"/>
                </a:solidFill>
                <a:latin typeface="ＭＳ 明朝" panose="02020609040205080304" pitchFamily="17" charset="-128"/>
                <a:ea typeface="ＭＳ 明朝" panose="02020609040205080304" pitchFamily="17" charset="-128"/>
              </a:rPr>
              <a:t>日本は個人金融資産を高利回りの証券で運用して資産を増やすための資産形成支援を怠ってきた結果、米国はもとより英国にも大きく後れをとっている。家計金融資産の伸びが鈍いのは、直接・間接の証券資産への投資比率が低い故である。 （図表</a:t>
            </a:r>
            <a:r>
              <a:rPr kumimoji="1" lang="en-US" altLang="ja-JP" sz="2000" dirty="0">
                <a:solidFill>
                  <a:srgbClr val="333333"/>
                </a:solidFill>
                <a:latin typeface="ＭＳ 明朝" panose="02020609040205080304" pitchFamily="17" charset="-128"/>
                <a:ea typeface="ＭＳ 明朝" panose="02020609040205080304" pitchFamily="17" charset="-128"/>
              </a:rPr>
              <a:t>3</a:t>
            </a:r>
            <a:r>
              <a:rPr kumimoji="1" lang="ja-JP" altLang="en-US" sz="2000" dirty="0">
                <a:solidFill>
                  <a:srgbClr val="333333"/>
                </a:solidFill>
                <a:latin typeface="ＭＳ 明朝" panose="02020609040205080304" pitchFamily="17" charset="-128"/>
                <a:ea typeface="ＭＳ 明朝" panose="02020609040205080304" pitchFamily="17" charset="-128"/>
              </a:rPr>
              <a:t>＆４）</a:t>
            </a:r>
            <a:endParaRPr kumimoji="1" lang="ja-JP" altLang="en-US" sz="2000" dirty="0">
              <a:latin typeface="ＭＳ 明朝" panose="02020609040205080304" pitchFamily="17" charset="-128"/>
              <a:ea typeface="ＭＳ 明朝" panose="02020609040205080304" pitchFamily="17" charset="-128"/>
            </a:endParaRPr>
          </a:p>
          <a:p>
            <a:endParaRPr kumimoji="1" lang="ja-JP" altLang="en-US" sz="2000" dirty="0"/>
          </a:p>
        </p:txBody>
      </p:sp>
      <p:sp>
        <p:nvSpPr>
          <p:cNvPr id="4" name="スライド番号プレースホルダー 3">
            <a:extLst>
              <a:ext uri="{FF2B5EF4-FFF2-40B4-BE49-F238E27FC236}">
                <a16:creationId xmlns:a16="http://schemas.microsoft.com/office/drawing/2014/main" id="{43B7C586-9006-C559-DAB9-9E4DBD9DD5F9}"/>
              </a:ext>
            </a:extLst>
          </p:cNvPr>
          <p:cNvSpPr>
            <a:spLocks noGrp="1"/>
          </p:cNvSpPr>
          <p:nvPr>
            <p:ph type="sldNum" sz="quarter" idx="12"/>
          </p:nvPr>
        </p:nvSpPr>
        <p:spPr/>
        <p:txBody>
          <a:bodyPr/>
          <a:lstStyle/>
          <a:p>
            <a:fld id="{C1A8A5D0-764E-4EB1-BD47-BF41F27BB0EE}" type="slidenum">
              <a:rPr kumimoji="1" lang="ja-JP" altLang="en-US" smtClean="0"/>
              <a:t>7</a:t>
            </a:fld>
            <a:endParaRPr kumimoji="1" lang="ja-JP" altLang="en-US"/>
          </a:p>
        </p:txBody>
      </p:sp>
    </p:spTree>
    <p:extLst>
      <p:ext uri="{BB962C8B-B14F-4D97-AF65-F5344CB8AC3E}">
        <p14:creationId xmlns:p14="http://schemas.microsoft.com/office/powerpoint/2010/main" val="1372202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D8B118-0E1A-1334-9717-5DD03A064FB0}"/>
              </a:ext>
            </a:extLst>
          </p:cNvPr>
          <p:cNvSpPr>
            <a:spLocks noGrp="1"/>
          </p:cNvSpPr>
          <p:nvPr>
            <p:ph type="title"/>
          </p:nvPr>
        </p:nvSpPr>
        <p:spPr/>
        <p:txBody>
          <a:bodyPr>
            <a:normAutofit/>
          </a:bodyPr>
          <a:lstStyle/>
          <a:p>
            <a:r>
              <a:rPr kumimoji="1" lang="ja-JP" altLang="en-US" sz="2800" b="1" dirty="0">
                <a:latin typeface="ＭＳ 明朝" panose="02020609040205080304" pitchFamily="17" charset="-128"/>
                <a:ea typeface="ＭＳ 明朝" panose="02020609040205080304" pitchFamily="17" charset="-128"/>
              </a:rPr>
              <a:t>図表２、</a:t>
            </a:r>
            <a:r>
              <a:rPr kumimoji="1" lang="en-US" altLang="ja-JP" sz="2800" b="1" dirty="0">
                <a:latin typeface="ＭＳ 明朝" panose="02020609040205080304" pitchFamily="17" charset="-128"/>
                <a:ea typeface="ＭＳ 明朝" panose="02020609040205080304" pitchFamily="17" charset="-128"/>
              </a:rPr>
              <a:t>NISA</a:t>
            </a:r>
            <a:r>
              <a:rPr kumimoji="1" lang="ja-JP" altLang="en-US" sz="2800" b="1" dirty="0">
                <a:latin typeface="ＭＳ 明朝" panose="02020609040205080304" pitchFamily="17" charset="-128"/>
                <a:ea typeface="ＭＳ 明朝" panose="02020609040205080304" pitchFamily="17" charset="-128"/>
              </a:rPr>
              <a:t>と英国</a:t>
            </a:r>
            <a:r>
              <a:rPr kumimoji="1" lang="en-US" altLang="ja-JP" sz="2800" b="1" dirty="0">
                <a:latin typeface="ＭＳ 明朝" panose="02020609040205080304" pitchFamily="17" charset="-128"/>
                <a:ea typeface="ＭＳ 明朝" panose="02020609040205080304" pitchFamily="17" charset="-128"/>
              </a:rPr>
              <a:t>ISA</a:t>
            </a:r>
            <a:r>
              <a:rPr kumimoji="1" lang="ja-JP" altLang="en-US" sz="2800" b="1" dirty="0">
                <a:latin typeface="ＭＳ 明朝" panose="02020609040205080304" pitchFamily="17" charset="-128"/>
                <a:ea typeface="ＭＳ 明朝" panose="02020609040205080304" pitchFamily="17" charset="-128"/>
              </a:rPr>
              <a:t>の対比</a:t>
            </a:r>
          </a:p>
        </p:txBody>
      </p:sp>
      <p:pic>
        <p:nvPicPr>
          <p:cNvPr id="6" name="コンテンツ プレースホルダー 5">
            <a:extLst>
              <a:ext uri="{FF2B5EF4-FFF2-40B4-BE49-F238E27FC236}">
                <a16:creationId xmlns:a16="http://schemas.microsoft.com/office/drawing/2014/main" id="{CD5E80A3-A6C1-98AC-4645-A19B24D2E1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36320" y="1690688"/>
            <a:ext cx="8747255" cy="4486275"/>
          </a:xfrm>
        </p:spPr>
      </p:pic>
      <p:sp>
        <p:nvSpPr>
          <p:cNvPr id="4" name="スライド番号プレースホルダー 3">
            <a:extLst>
              <a:ext uri="{FF2B5EF4-FFF2-40B4-BE49-F238E27FC236}">
                <a16:creationId xmlns:a16="http://schemas.microsoft.com/office/drawing/2014/main" id="{5C655E1B-11BF-00DA-B855-BF2422AB8C1E}"/>
              </a:ext>
            </a:extLst>
          </p:cNvPr>
          <p:cNvSpPr>
            <a:spLocks noGrp="1"/>
          </p:cNvSpPr>
          <p:nvPr>
            <p:ph type="sldNum" sz="quarter" idx="12"/>
          </p:nvPr>
        </p:nvSpPr>
        <p:spPr/>
        <p:txBody>
          <a:bodyPr/>
          <a:lstStyle/>
          <a:p>
            <a:fld id="{C1A8A5D0-764E-4EB1-BD47-BF41F27BB0EE}" type="slidenum">
              <a:rPr kumimoji="1" lang="ja-JP" altLang="en-US" smtClean="0"/>
              <a:t>8</a:t>
            </a:fld>
            <a:endParaRPr kumimoji="1" lang="ja-JP" altLang="en-US"/>
          </a:p>
        </p:txBody>
      </p:sp>
    </p:spTree>
    <p:extLst>
      <p:ext uri="{BB962C8B-B14F-4D97-AF65-F5344CB8AC3E}">
        <p14:creationId xmlns:p14="http://schemas.microsoft.com/office/powerpoint/2010/main" val="1249977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E877FA-A6A1-9C1B-C070-552197971DAF}"/>
              </a:ext>
            </a:extLst>
          </p:cNvPr>
          <p:cNvSpPr>
            <a:spLocks noGrp="1"/>
          </p:cNvSpPr>
          <p:nvPr>
            <p:ph type="title"/>
          </p:nvPr>
        </p:nvSpPr>
        <p:spPr>
          <a:xfrm>
            <a:off x="1046480" y="365125"/>
            <a:ext cx="10307320" cy="1325563"/>
          </a:xfrm>
        </p:spPr>
        <p:txBody>
          <a:bodyPr>
            <a:normAutofit/>
          </a:bodyPr>
          <a:lstStyle/>
          <a:p>
            <a:r>
              <a:rPr kumimoji="1" lang="ja-JP" altLang="en-US" sz="2800" b="1" dirty="0"/>
              <a:t>図表３、家計金融資産増加率の日米英比較（</a:t>
            </a:r>
            <a:r>
              <a:rPr kumimoji="1" lang="en-US" altLang="ja-JP" sz="2800" b="1" dirty="0"/>
              <a:t>2000</a:t>
            </a:r>
            <a:r>
              <a:rPr kumimoji="1" lang="ja-JP" altLang="en-US" sz="2800" b="1" dirty="0"/>
              <a:t>～</a:t>
            </a:r>
            <a:r>
              <a:rPr kumimoji="1" lang="en-US" altLang="ja-JP" sz="2800" b="1" dirty="0"/>
              <a:t>2020</a:t>
            </a:r>
            <a:r>
              <a:rPr kumimoji="1" lang="ja-JP" altLang="en-US" sz="2800" b="1" dirty="0"/>
              <a:t>年</a:t>
            </a:r>
            <a:r>
              <a:rPr kumimoji="1" lang="ja-JP" altLang="en-US" sz="2800" dirty="0"/>
              <a:t>）</a:t>
            </a:r>
          </a:p>
        </p:txBody>
      </p:sp>
      <p:sp>
        <p:nvSpPr>
          <p:cNvPr id="4" name="スライド番号プレースホルダー 3">
            <a:extLst>
              <a:ext uri="{FF2B5EF4-FFF2-40B4-BE49-F238E27FC236}">
                <a16:creationId xmlns:a16="http://schemas.microsoft.com/office/drawing/2014/main" id="{5B626196-FFFE-F65D-DBC7-02CB529043B3}"/>
              </a:ext>
            </a:extLst>
          </p:cNvPr>
          <p:cNvSpPr>
            <a:spLocks noGrp="1"/>
          </p:cNvSpPr>
          <p:nvPr>
            <p:ph type="sldNum" sz="quarter" idx="12"/>
          </p:nvPr>
        </p:nvSpPr>
        <p:spPr/>
        <p:txBody>
          <a:bodyPr/>
          <a:lstStyle/>
          <a:p>
            <a:fld id="{C1A8A5D0-764E-4EB1-BD47-BF41F27BB0EE}" type="slidenum">
              <a:rPr kumimoji="1" lang="ja-JP" altLang="en-US" smtClean="0"/>
              <a:t>9</a:t>
            </a:fld>
            <a:endParaRPr kumimoji="1" lang="ja-JP" altLang="en-US"/>
          </a:p>
        </p:txBody>
      </p:sp>
      <p:pic>
        <p:nvPicPr>
          <p:cNvPr id="3074" name="Picture 2">
            <a:extLst>
              <a:ext uri="{FF2B5EF4-FFF2-40B4-BE49-F238E27FC236}">
                <a16:creationId xmlns:a16="http://schemas.microsoft.com/office/drawing/2014/main" id="{266B4112-A49C-B50F-A38C-F160D6C8DB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6480" y="1767841"/>
            <a:ext cx="10231119" cy="4588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24045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ＭＳ 明朝"/>
        <a:ea typeface="ＭＳ 明朝"/>
        <a:cs typeface=""/>
      </a:majorFont>
      <a:minorFont>
        <a:latin typeface="ＭＳ 明朝"/>
        <a:ea typeface="ＭＳ 明朝"/>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45505</TotalTime>
  <Words>2905</Words>
  <Application>Microsoft Office PowerPoint</Application>
  <PresentationFormat>ワイド画面</PresentationFormat>
  <Paragraphs>111</Paragraphs>
  <Slides>19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19</vt:i4>
      </vt:variant>
    </vt:vector>
  </HeadingPairs>
  <TitlesOfParts>
    <vt:vector size="23" baseType="lpstr">
      <vt:lpstr>ＭＳ 明朝</vt:lpstr>
      <vt:lpstr>游ゴシック</vt:lpstr>
      <vt:lpstr>Arial</vt:lpstr>
      <vt:lpstr>Office テーマ</vt:lpstr>
      <vt:lpstr>新NISAと外債投資で資産形成を</vt:lpstr>
      <vt:lpstr>目次</vt:lpstr>
      <vt:lpstr>Ⅰ.シニアのための新NISA １、新NISAの滑り出しは上々</vt:lpstr>
      <vt:lpstr>図表１、新NISAの概要</vt:lpstr>
      <vt:lpstr>２、新NISAの話題</vt:lpstr>
      <vt:lpstr>３、新NISA実現は茨の道～大手証券が抵抗勢力</vt:lpstr>
      <vt:lpstr>４、お手本とした英国の制度には大きな後れ</vt:lpstr>
      <vt:lpstr>図表２、NISAと英国ISAの対比</vt:lpstr>
      <vt:lpstr>図表３、家計金融資産増加率の日米英比較（2000～2020年）</vt:lpstr>
      <vt:lpstr>図表４、家計金融資産の構成の日米英比較（2021年）</vt:lpstr>
      <vt:lpstr>５、生前贈与の活用で新NISAの乗数効果を発揮</vt:lpstr>
      <vt:lpstr>図表5、相続税額（暦年課税）早見表</vt:lpstr>
      <vt:lpstr>６、新NISAをさらに使いやすく～不断の制度改革を</vt:lpstr>
      <vt:lpstr>図表７、証券保有世帯比率の年代別推移（1999～2019年）</vt:lpstr>
      <vt:lpstr>Ⅱ.シニア富裕層は外国債への投資も １、証券投資のセオリーは、長期・分散・積立・低コスト</vt:lpstr>
      <vt:lpstr>２、円高局面への転換予測は幻想に過ぎない</vt:lpstr>
      <vt:lpstr>図表８、ドル・円実勢相場と購買力平価の推移 （1973年1月～2024年1月）</vt:lpstr>
      <vt:lpstr>図表９、ドル円相場の前年末時点での2023年末と2024年末の予測</vt:lpstr>
      <vt:lpstr>図表10、日本の国際収支推移（2003～2023年）</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コロナ禍下で露呈した医療システムの欠陥 ～将来を展望しての改革方策～</dc:title>
  <dc:creator>岡部 陽二</dc:creator>
  <cp:lastModifiedBy>陽二 岡部</cp:lastModifiedBy>
  <cp:revision>90</cp:revision>
  <cp:lastPrinted>2024-06-24T10:28:50Z</cp:lastPrinted>
  <dcterms:created xsi:type="dcterms:W3CDTF">2022-10-17T01:17:32Z</dcterms:created>
  <dcterms:modified xsi:type="dcterms:W3CDTF">2024-07-17T00:57:50Z</dcterms:modified>
</cp:coreProperties>
</file>