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9" r:id="rId4"/>
    <p:sldId id="258" r:id="rId5"/>
    <p:sldId id="263" r:id="rId6"/>
    <p:sldId id="260" r:id="rId7"/>
    <p:sldId id="262" r:id="rId8"/>
    <p:sldId id="264" r:id="rId9"/>
    <p:sldId id="261" r:id="rId10"/>
    <p:sldId id="267" r:id="rId11"/>
    <p:sldId id="265" r:id="rId12"/>
    <p:sldId id="266" r:id="rId1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9" d="100"/>
          <a:sy n="59" d="100"/>
        </p:scale>
        <p:origin x="96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520858-80CC-4575-83C9-7AE02BAD9C3E}" type="datetimeFigureOut">
              <a:rPr kumimoji="1" lang="ja-JP" altLang="en-US" smtClean="0"/>
              <a:t>2024/8/26</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17E037-DD52-4CC6-8CFB-1C4AF6E85E77}" type="slidenum">
              <a:rPr kumimoji="1" lang="ja-JP" altLang="en-US" smtClean="0"/>
              <a:t>‹#›</a:t>
            </a:fld>
            <a:endParaRPr kumimoji="1" lang="ja-JP" altLang="en-US"/>
          </a:p>
        </p:txBody>
      </p:sp>
    </p:spTree>
    <p:extLst>
      <p:ext uri="{BB962C8B-B14F-4D97-AF65-F5344CB8AC3E}">
        <p14:creationId xmlns:p14="http://schemas.microsoft.com/office/powerpoint/2010/main" val="72977970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517E037-DD52-4CC6-8CFB-1C4AF6E85E77}" type="slidenum">
              <a:rPr kumimoji="1" lang="ja-JP" altLang="en-US" smtClean="0"/>
              <a:t>1</a:t>
            </a:fld>
            <a:endParaRPr kumimoji="1" lang="ja-JP" altLang="en-US"/>
          </a:p>
        </p:txBody>
      </p:sp>
    </p:spTree>
    <p:extLst>
      <p:ext uri="{BB962C8B-B14F-4D97-AF65-F5344CB8AC3E}">
        <p14:creationId xmlns:p14="http://schemas.microsoft.com/office/powerpoint/2010/main" val="14531292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ＭＳ Ｐ明朝" panose="02020600040205080304" pitchFamily="18" charset="-128"/>
              <a:ea typeface="ＭＳ Ｐ明朝" panose="02020600040205080304" pitchFamily="18" charset="-128"/>
            </a:endParaRPr>
          </a:p>
        </p:txBody>
      </p:sp>
      <p:sp>
        <p:nvSpPr>
          <p:cNvPr id="4" name="スライド番号プレースホルダー 3"/>
          <p:cNvSpPr>
            <a:spLocks noGrp="1"/>
          </p:cNvSpPr>
          <p:nvPr>
            <p:ph type="sldNum" sz="quarter" idx="5"/>
          </p:nvPr>
        </p:nvSpPr>
        <p:spPr/>
        <p:txBody>
          <a:bodyPr/>
          <a:lstStyle/>
          <a:p>
            <a:fld id="{B517E037-DD52-4CC6-8CFB-1C4AF6E85E77}" type="slidenum">
              <a:rPr kumimoji="1" lang="ja-JP" altLang="en-US" smtClean="0"/>
              <a:t>7</a:t>
            </a:fld>
            <a:endParaRPr kumimoji="1" lang="ja-JP" altLang="en-US"/>
          </a:p>
        </p:txBody>
      </p:sp>
    </p:spTree>
    <p:extLst>
      <p:ext uri="{BB962C8B-B14F-4D97-AF65-F5344CB8AC3E}">
        <p14:creationId xmlns:p14="http://schemas.microsoft.com/office/powerpoint/2010/main" val="2352468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A79A587-7B3B-017C-93E2-662D668E524B}"/>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87162C7E-D67D-AE0A-CAD7-25D020527A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9A9F73F0-E68F-9364-C6A1-17F2E9B344CD}"/>
              </a:ext>
            </a:extLst>
          </p:cNvPr>
          <p:cNvSpPr>
            <a:spLocks noGrp="1"/>
          </p:cNvSpPr>
          <p:nvPr>
            <p:ph type="dt" sz="half" idx="10"/>
          </p:nvPr>
        </p:nvSpPr>
        <p:spPr/>
        <p:txBody>
          <a:bodyPr/>
          <a:lstStyle/>
          <a:p>
            <a:fld id="{CA0060DB-1B2F-4481-84C8-8C1122A78E0C}" type="datetimeFigureOut">
              <a:rPr kumimoji="1" lang="ja-JP" altLang="en-US" smtClean="0"/>
              <a:t>2024/8/26</a:t>
            </a:fld>
            <a:endParaRPr kumimoji="1" lang="ja-JP" altLang="en-US"/>
          </a:p>
        </p:txBody>
      </p:sp>
      <p:sp>
        <p:nvSpPr>
          <p:cNvPr id="5" name="フッター プレースホルダー 4">
            <a:extLst>
              <a:ext uri="{FF2B5EF4-FFF2-40B4-BE49-F238E27FC236}">
                <a16:creationId xmlns:a16="http://schemas.microsoft.com/office/drawing/2014/main" id="{DC47B43C-34C5-D363-2E4E-152C539B4ED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40044E7-5EB1-BFCD-8F75-8B818ED62272}"/>
              </a:ext>
            </a:extLst>
          </p:cNvPr>
          <p:cNvSpPr>
            <a:spLocks noGrp="1"/>
          </p:cNvSpPr>
          <p:nvPr>
            <p:ph type="sldNum" sz="quarter" idx="12"/>
          </p:nvPr>
        </p:nvSpPr>
        <p:spPr/>
        <p:txBody>
          <a:bodyPr/>
          <a:lstStyle/>
          <a:p>
            <a:fld id="{57C951AE-AAF5-4D84-A907-17FB88E8388E}" type="slidenum">
              <a:rPr kumimoji="1" lang="ja-JP" altLang="en-US" smtClean="0"/>
              <a:t>‹#›</a:t>
            </a:fld>
            <a:endParaRPr kumimoji="1" lang="ja-JP" altLang="en-US"/>
          </a:p>
        </p:txBody>
      </p:sp>
    </p:spTree>
    <p:extLst>
      <p:ext uri="{BB962C8B-B14F-4D97-AF65-F5344CB8AC3E}">
        <p14:creationId xmlns:p14="http://schemas.microsoft.com/office/powerpoint/2010/main" val="3403657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4C5B49-4DAD-A841-80D1-ABC3BACB8FF8}"/>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27FF9EB-BE2E-A144-5496-B901010B201D}"/>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D5550D8-897A-5AAD-C361-5A6602296FB7}"/>
              </a:ext>
            </a:extLst>
          </p:cNvPr>
          <p:cNvSpPr>
            <a:spLocks noGrp="1"/>
          </p:cNvSpPr>
          <p:nvPr>
            <p:ph type="dt" sz="half" idx="10"/>
          </p:nvPr>
        </p:nvSpPr>
        <p:spPr/>
        <p:txBody>
          <a:bodyPr/>
          <a:lstStyle/>
          <a:p>
            <a:fld id="{CA0060DB-1B2F-4481-84C8-8C1122A78E0C}" type="datetimeFigureOut">
              <a:rPr kumimoji="1" lang="ja-JP" altLang="en-US" smtClean="0"/>
              <a:t>2024/8/26</a:t>
            </a:fld>
            <a:endParaRPr kumimoji="1" lang="ja-JP" altLang="en-US"/>
          </a:p>
        </p:txBody>
      </p:sp>
      <p:sp>
        <p:nvSpPr>
          <p:cNvPr id="5" name="フッター プレースホルダー 4">
            <a:extLst>
              <a:ext uri="{FF2B5EF4-FFF2-40B4-BE49-F238E27FC236}">
                <a16:creationId xmlns:a16="http://schemas.microsoft.com/office/drawing/2014/main" id="{463E0F06-34FA-0F3D-7D1C-18B0073ED1A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8D38601-9A7C-54D7-3C94-ED1047E67E1B}"/>
              </a:ext>
            </a:extLst>
          </p:cNvPr>
          <p:cNvSpPr>
            <a:spLocks noGrp="1"/>
          </p:cNvSpPr>
          <p:nvPr>
            <p:ph type="sldNum" sz="quarter" idx="12"/>
          </p:nvPr>
        </p:nvSpPr>
        <p:spPr/>
        <p:txBody>
          <a:bodyPr/>
          <a:lstStyle/>
          <a:p>
            <a:fld id="{57C951AE-AAF5-4D84-A907-17FB88E8388E}" type="slidenum">
              <a:rPr kumimoji="1" lang="ja-JP" altLang="en-US" smtClean="0"/>
              <a:t>‹#›</a:t>
            </a:fld>
            <a:endParaRPr kumimoji="1" lang="ja-JP" altLang="en-US"/>
          </a:p>
        </p:txBody>
      </p:sp>
    </p:spTree>
    <p:extLst>
      <p:ext uri="{BB962C8B-B14F-4D97-AF65-F5344CB8AC3E}">
        <p14:creationId xmlns:p14="http://schemas.microsoft.com/office/powerpoint/2010/main" val="3289396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7DBEDBA3-4BBF-BD70-5241-14F8B769FBBE}"/>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E87C340-6EBE-A4F7-42F0-DA94DBF50AB9}"/>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9FDB2B5-FC8B-B877-26B2-71F4319A74A7}"/>
              </a:ext>
            </a:extLst>
          </p:cNvPr>
          <p:cNvSpPr>
            <a:spLocks noGrp="1"/>
          </p:cNvSpPr>
          <p:nvPr>
            <p:ph type="dt" sz="half" idx="10"/>
          </p:nvPr>
        </p:nvSpPr>
        <p:spPr/>
        <p:txBody>
          <a:bodyPr/>
          <a:lstStyle/>
          <a:p>
            <a:fld id="{CA0060DB-1B2F-4481-84C8-8C1122A78E0C}" type="datetimeFigureOut">
              <a:rPr kumimoji="1" lang="ja-JP" altLang="en-US" smtClean="0"/>
              <a:t>2024/8/26</a:t>
            </a:fld>
            <a:endParaRPr kumimoji="1" lang="ja-JP" altLang="en-US"/>
          </a:p>
        </p:txBody>
      </p:sp>
      <p:sp>
        <p:nvSpPr>
          <p:cNvPr id="5" name="フッター プレースホルダー 4">
            <a:extLst>
              <a:ext uri="{FF2B5EF4-FFF2-40B4-BE49-F238E27FC236}">
                <a16:creationId xmlns:a16="http://schemas.microsoft.com/office/drawing/2014/main" id="{7BAD7539-CC8A-5DD3-3E53-37FC0AA4EE2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700B952-FE9A-2F29-00DA-7125F2EA84AA}"/>
              </a:ext>
            </a:extLst>
          </p:cNvPr>
          <p:cNvSpPr>
            <a:spLocks noGrp="1"/>
          </p:cNvSpPr>
          <p:nvPr>
            <p:ph type="sldNum" sz="quarter" idx="12"/>
          </p:nvPr>
        </p:nvSpPr>
        <p:spPr/>
        <p:txBody>
          <a:bodyPr/>
          <a:lstStyle/>
          <a:p>
            <a:fld id="{57C951AE-AAF5-4D84-A907-17FB88E8388E}" type="slidenum">
              <a:rPr kumimoji="1" lang="ja-JP" altLang="en-US" smtClean="0"/>
              <a:t>‹#›</a:t>
            </a:fld>
            <a:endParaRPr kumimoji="1" lang="ja-JP" altLang="en-US"/>
          </a:p>
        </p:txBody>
      </p:sp>
    </p:spTree>
    <p:extLst>
      <p:ext uri="{BB962C8B-B14F-4D97-AF65-F5344CB8AC3E}">
        <p14:creationId xmlns:p14="http://schemas.microsoft.com/office/powerpoint/2010/main" val="3724505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3E2F64-E16B-226B-4DA2-8E0A2EB998C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B3A53B0-F69C-FD66-B0C5-1EB4C881F620}"/>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ACC08A9-E613-C6D8-FC3D-328B955612B6}"/>
              </a:ext>
            </a:extLst>
          </p:cNvPr>
          <p:cNvSpPr>
            <a:spLocks noGrp="1"/>
          </p:cNvSpPr>
          <p:nvPr>
            <p:ph type="dt" sz="half" idx="10"/>
          </p:nvPr>
        </p:nvSpPr>
        <p:spPr/>
        <p:txBody>
          <a:bodyPr/>
          <a:lstStyle/>
          <a:p>
            <a:fld id="{CA0060DB-1B2F-4481-84C8-8C1122A78E0C}" type="datetimeFigureOut">
              <a:rPr kumimoji="1" lang="ja-JP" altLang="en-US" smtClean="0"/>
              <a:t>2024/8/26</a:t>
            </a:fld>
            <a:endParaRPr kumimoji="1" lang="ja-JP" altLang="en-US"/>
          </a:p>
        </p:txBody>
      </p:sp>
      <p:sp>
        <p:nvSpPr>
          <p:cNvPr id="5" name="フッター プレースホルダー 4">
            <a:extLst>
              <a:ext uri="{FF2B5EF4-FFF2-40B4-BE49-F238E27FC236}">
                <a16:creationId xmlns:a16="http://schemas.microsoft.com/office/drawing/2014/main" id="{016006A5-CFF7-CF62-0C49-D837330F4DA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3B259D7-15AE-B46D-04B2-A7AF6E4AB648}"/>
              </a:ext>
            </a:extLst>
          </p:cNvPr>
          <p:cNvSpPr>
            <a:spLocks noGrp="1"/>
          </p:cNvSpPr>
          <p:nvPr>
            <p:ph type="sldNum" sz="quarter" idx="12"/>
          </p:nvPr>
        </p:nvSpPr>
        <p:spPr/>
        <p:txBody>
          <a:bodyPr/>
          <a:lstStyle/>
          <a:p>
            <a:fld id="{57C951AE-AAF5-4D84-A907-17FB88E8388E}" type="slidenum">
              <a:rPr kumimoji="1" lang="ja-JP" altLang="en-US" smtClean="0"/>
              <a:t>‹#›</a:t>
            </a:fld>
            <a:endParaRPr kumimoji="1" lang="ja-JP" altLang="en-US"/>
          </a:p>
        </p:txBody>
      </p:sp>
    </p:spTree>
    <p:extLst>
      <p:ext uri="{BB962C8B-B14F-4D97-AF65-F5344CB8AC3E}">
        <p14:creationId xmlns:p14="http://schemas.microsoft.com/office/powerpoint/2010/main" val="3623283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9D37F3-CFD4-EA0E-9AEA-E2D5C6C759F2}"/>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31B1460-E7E6-F689-DF06-5B16FF90F0F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213094D-F771-2775-0D37-B5D6BD8DB897}"/>
              </a:ext>
            </a:extLst>
          </p:cNvPr>
          <p:cNvSpPr>
            <a:spLocks noGrp="1"/>
          </p:cNvSpPr>
          <p:nvPr>
            <p:ph type="dt" sz="half" idx="10"/>
          </p:nvPr>
        </p:nvSpPr>
        <p:spPr/>
        <p:txBody>
          <a:bodyPr/>
          <a:lstStyle/>
          <a:p>
            <a:fld id="{CA0060DB-1B2F-4481-84C8-8C1122A78E0C}" type="datetimeFigureOut">
              <a:rPr kumimoji="1" lang="ja-JP" altLang="en-US" smtClean="0"/>
              <a:t>2024/8/26</a:t>
            </a:fld>
            <a:endParaRPr kumimoji="1" lang="ja-JP" altLang="en-US"/>
          </a:p>
        </p:txBody>
      </p:sp>
      <p:sp>
        <p:nvSpPr>
          <p:cNvPr id="5" name="フッター プレースホルダー 4">
            <a:extLst>
              <a:ext uri="{FF2B5EF4-FFF2-40B4-BE49-F238E27FC236}">
                <a16:creationId xmlns:a16="http://schemas.microsoft.com/office/drawing/2014/main" id="{209727B4-0D9C-96BC-886F-B81388FDC54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29DA131-A4F2-F26E-B74E-C1FBD8808764}"/>
              </a:ext>
            </a:extLst>
          </p:cNvPr>
          <p:cNvSpPr>
            <a:spLocks noGrp="1"/>
          </p:cNvSpPr>
          <p:nvPr>
            <p:ph type="sldNum" sz="quarter" idx="12"/>
          </p:nvPr>
        </p:nvSpPr>
        <p:spPr/>
        <p:txBody>
          <a:bodyPr/>
          <a:lstStyle/>
          <a:p>
            <a:fld id="{57C951AE-AAF5-4D84-A907-17FB88E8388E}" type="slidenum">
              <a:rPr kumimoji="1" lang="ja-JP" altLang="en-US" smtClean="0"/>
              <a:t>‹#›</a:t>
            </a:fld>
            <a:endParaRPr kumimoji="1" lang="ja-JP" altLang="en-US"/>
          </a:p>
        </p:txBody>
      </p:sp>
    </p:spTree>
    <p:extLst>
      <p:ext uri="{BB962C8B-B14F-4D97-AF65-F5344CB8AC3E}">
        <p14:creationId xmlns:p14="http://schemas.microsoft.com/office/powerpoint/2010/main" val="2359411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69AE28-8090-11E0-5313-C1B2E704C62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DD20BFC-E047-3070-CE34-BB18613C19B1}"/>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DBEA071F-C122-20AF-451C-D0BA117737DD}"/>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D7B89140-9356-B4D2-FBC6-DB11DB4D8EDC}"/>
              </a:ext>
            </a:extLst>
          </p:cNvPr>
          <p:cNvSpPr>
            <a:spLocks noGrp="1"/>
          </p:cNvSpPr>
          <p:nvPr>
            <p:ph type="dt" sz="half" idx="10"/>
          </p:nvPr>
        </p:nvSpPr>
        <p:spPr/>
        <p:txBody>
          <a:bodyPr/>
          <a:lstStyle/>
          <a:p>
            <a:fld id="{CA0060DB-1B2F-4481-84C8-8C1122A78E0C}" type="datetimeFigureOut">
              <a:rPr kumimoji="1" lang="ja-JP" altLang="en-US" smtClean="0"/>
              <a:t>2024/8/26</a:t>
            </a:fld>
            <a:endParaRPr kumimoji="1" lang="ja-JP" altLang="en-US"/>
          </a:p>
        </p:txBody>
      </p:sp>
      <p:sp>
        <p:nvSpPr>
          <p:cNvPr id="6" name="フッター プレースホルダー 5">
            <a:extLst>
              <a:ext uri="{FF2B5EF4-FFF2-40B4-BE49-F238E27FC236}">
                <a16:creationId xmlns:a16="http://schemas.microsoft.com/office/drawing/2014/main" id="{40D719B1-658D-BB6A-1604-DFFDF812D9B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C0FF2BD-F103-0ED4-AFF2-9C4A928909DC}"/>
              </a:ext>
            </a:extLst>
          </p:cNvPr>
          <p:cNvSpPr>
            <a:spLocks noGrp="1"/>
          </p:cNvSpPr>
          <p:nvPr>
            <p:ph type="sldNum" sz="quarter" idx="12"/>
          </p:nvPr>
        </p:nvSpPr>
        <p:spPr/>
        <p:txBody>
          <a:bodyPr/>
          <a:lstStyle/>
          <a:p>
            <a:fld id="{57C951AE-AAF5-4D84-A907-17FB88E8388E}" type="slidenum">
              <a:rPr kumimoji="1" lang="ja-JP" altLang="en-US" smtClean="0"/>
              <a:t>‹#›</a:t>
            </a:fld>
            <a:endParaRPr kumimoji="1" lang="ja-JP" altLang="en-US"/>
          </a:p>
        </p:txBody>
      </p:sp>
    </p:spTree>
    <p:extLst>
      <p:ext uri="{BB962C8B-B14F-4D97-AF65-F5344CB8AC3E}">
        <p14:creationId xmlns:p14="http://schemas.microsoft.com/office/powerpoint/2010/main" val="2638741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5683A6C-902F-DA62-851D-F60F7778BA7D}"/>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9DF2CA6-B7CB-5F9C-707A-80C8B345A4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11C1A429-2C50-D59C-EC2D-681E8331D6B4}"/>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2FF41225-C9B9-4ADE-95B8-0A269ACE9D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B91FC74A-BE39-1FFA-524A-3FD8914110DA}"/>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F93D3C77-F19B-8624-72DA-3A2974944414}"/>
              </a:ext>
            </a:extLst>
          </p:cNvPr>
          <p:cNvSpPr>
            <a:spLocks noGrp="1"/>
          </p:cNvSpPr>
          <p:nvPr>
            <p:ph type="dt" sz="half" idx="10"/>
          </p:nvPr>
        </p:nvSpPr>
        <p:spPr/>
        <p:txBody>
          <a:bodyPr/>
          <a:lstStyle/>
          <a:p>
            <a:fld id="{CA0060DB-1B2F-4481-84C8-8C1122A78E0C}" type="datetimeFigureOut">
              <a:rPr kumimoji="1" lang="ja-JP" altLang="en-US" smtClean="0"/>
              <a:t>2024/8/26</a:t>
            </a:fld>
            <a:endParaRPr kumimoji="1" lang="ja-JP" altLang="en-US"/>
          </a:p>
        </p:txBody>
      </p:sp>
      <p:sp>
        <p:nvSpPr>
          <p:cNvPr id="8" name="フッター プレースホルダー 7">
            <a:extLst>
              <a:ext uri="{FF2B5EF4-FFF2-40B4-BE49-F238E27FC236}">
                <a16:creationId xmlns:a16="http://schemas.microsoft.com/office/drawing/2014/main" id="{8E84E46F-A697-85D2-A13B-366BAAE40662}"/>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4A994BD0-5FB6-8DA6-C3D7-234680BE5A2A}"/>
              </a:ext>
            </a:extLst>
          </p:cNvPr>
          <p:cNvSpPr>
            <a:spLocks noGrp="1"/>
          </p:cNvSpPr>
          <p:nvPr>
            <p:ph type="sldNum" sz="quarter" idx="12"/>
          </p:nvPr>
        </p:nvSpPr>
        <p:spPr/>
        <p:txBody>
          <a:bodyPr/>
          <a:lstStyle/>
          <a:p>
            <a:fld id="{57C951AE-AAF5-4D84-A907-17FB88E8388E}" type="slidenum">
              <a:rPr kumimoji="1" lang="ja-JP" altLang="en-US" smtClean="0"/>
              <a:t>‹#›</a:t>
            </a:fld>
            <a:endParaRPr kumimoji="1" lang="ja-JP" altLang="en-US"/>
          </a:p>
        </p:txBody>
      </p:sp>
    </p:spTree>
    <p:extLst>
      <p:ext uri="{BB962C8B-B14F-4D97-AF65-F5344CB8AC3E}">
        <p14:creationId xmlns:p14="http://schemas.microsoft.com/office/powerpoint/2010/main" val="3372402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5BEDC8-B7DB-F2A6-C5A3-7046F981216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71D3A9F5-BE1B-8432-7FB8-DB6EB30FA1B5}"/>
              </a:ext>
            </a:extLst>
          </p:cNvPr>
          <p:cNvSpPr>
            <a:spLocks noGrp="1"/>
          </p:cNvSpPr>
          <p:nvPr>
            <p:ph type="dt" sz="half" idx="10"/>
          </p:nvPr>
        </p:nvSpPr>
        <p:spPr/>
        <p:txBody>
          <a:bodyPr/>
          <a:lstStyle/>
          <a:p>
            <a:fld id="{CA0060DB-1B2F-4481-84C8-8C1122A78E0C}" type="datetimeFigureOut">
              <a:rPr kumimoji="1" lang="ja-JP" altLang="en-US" smtClean="0"/>
              <a:t>2024/8/26</a:t>
            </a:fld>
            <a:endParaRPr kumimoji="1" lang="ja-JP" altLang="en-US"/>
          </a:p>
        </p:txBody>
      </p:sp>
      <p:sp>
        <p:nvSpPr>
          <p:cNvPr id="4" name="フッター プレースホルダー 3">
            <a:extLst>
              <a:ext uri="{FF2B5EF4-FFF2-40B4-BE49-F238E27FC236}">
                <a16:creationId xmlns:a16="http://schemas.microsoft.com/office/drawing/2014/main" id="{2478468E-5512-E819-276D-A2191FE45F83}"/>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CAF7E9F3-DA3D-FE16-1A37-503856D72239}"/>
              </a:ext>
            </a:extLst>
          </p:cNvPr>
          <p:cNvSpPr>
            <a:spLocks noGrp="1"/>
          </p:cNvSpPr>
          <p:nvPr>
            <p:ph type="sldNum" sz="quarter" idx="12"/>
          </p:nvPr>
        </p:nvSpPr>
        <p:spPr/>
        <p:txBody>
          <a:bodyPr/>
          <a:lstStyle/>
          <a:p>
            <a:fld id="{57C951AE-AAF5-4D84-A907-17FB88E8388E}" type="slidenum">
              <a:rPr kumimoji="1" lang="ja-JP" altLang="en-US" smtClean="0"/>
              <a:t>‹#›</a:t>
            </a:fld>
            <a:endParaRPr kumimoji="1" lang="ja-JP" altLang="en-US"/>
          </a:p>
        </p:txBody>
      </p:sp>
    </p:spTree>
    <p:extLst>
      <p:ext uri="{BB962C8B-B14F-4D97-AF65-F5344CB8AC3E}">
        <p14:creationId xmlns:p14="http://schemas.microsoft.com/office/powerpoint/2010/main" val="4083453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35626F1F-5216-B985-5AE1-9F09FD10D34F}"/>
              </a:ext>
            </a:extLst>
          </p:cNvPr>
          <p:cNvSpPr>
            <a:spLocks noGrp="1"/>
          </p:cNvSpPr>
          <p:nvPr>
            <p:ph type="dt" sz="half" idx="10"/>
          </p:nvPr>
        </p:nvSpPr>
        <p:spPr/>
        <p:txBody>
          <a:bodyPr/>
          <a:lstStyle/>
          <a:p>
            <a:fld id="{CA0060DB-1B2F-4481-84C8-8C1122A78E0C}" type="datetimeFigureOut">
              <a:rPr kumimoji="1" lang="ja-JP" altLang="en-US" smtClean="0"/>
              <a:t>2024/8/26</a:t>
            </a:fld>
            <a:endParaRPr kumimoji="1" lang="ja-JP" altLang="en-US"/>
          </a:p>
        </p:txBody>
      </p:sp>
      <p:sp>
        <p:nvSpPr>
          <p:cNvPr id="3" name="フッター プレースホルダー 2">
            <a:extLst>
              <a:ext uri="{FF2B5EF4-FFF2-40B4-BE49-F238E27FC236}">
                <a16:creationId xmlns:a16="http://schemas.microsoft.com/office/drawing/2014/main" id="{80D13249-E86D-EBB4-59FD-62742A5E7233}"/>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EE45CA33-C995-7BE7-75C2-8D46100FC42E}"/>
              </a:ext>
            </a:extLst>
          </p:cNvPr>
          <p:cNvSpPr>
            <a:spLocks noGrp="1"/>
          </p:cNvSpPr>
          <p:nvPr>
            <p:ph type="sldNum" sz="quarter" idx="12"/>
          </p:nvPr>
        </p:nvSpPr>
        <p:spPr/>
        <p:txBody>
          <a:bodyPr/>
          <a:lstStyle/>
          <a:p>
            <a:fld id="{57C951AE-AAF5-4D84-A907-17FB88E8388E}" type="slidenum">
              <a:rPr kumimoji="1" lang="ja-JP" altLang="en-US" smtClean="0"/>
              <a:t>‹#›</a:t>
            </a:fld>
            <a:endParaRPr kumimoji="1" lang="ja-JP" altLang="en-US"/>
          </a:p>
        </p:txBody>
      </p:sp>
    </p:spTree>
    <p:extLst>
      <p:ext uri="{BB962C8B-B14F-4D97-AF65-F5344CB8AC3E}">
        <p14:creationId xmlns:p14="http://schemas.microsoft.com/office/powerpoint/2010/main" val="3651591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8186F8-5583-2469-4552-BC53A21DCFD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620EFB0-0336-AE10-9510-7AC6A887AFC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6CFFAE03-E7C9-96DC-2715-6D50BA4251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F726C11-30A3-27C6-B082-B905454C4F85}"/>
              </a:ext>
            </a:extLst>
          </p:cNvPr>
          <p:cNvSpPr>
            <a:spLocks noGrp="1"/>
          </p:cNvSpPr>
          <p:nvPr>
            <p:ph type="dt" sz="half" idx="10"/>
          </p:nvPr>
        </p:nvSpPr>
        <p:spPr/>
        <p:txBody>
          <a:bodyPr/>
          <a:lstStyle/>
          <a:p>
            <a:fld id="{CA0060DB-1B2F-4481-84C8-8C1122A78E0C}" type="datetimeFigureOut">
              <a:rPr kumimoji="1" lang="ja-JP" altLang="en-US" smtClean="0"/>
              <a:t>2024/8/26</a:t>
            </a:fld>
            <a:endParaRPr kumimoji="1" lang="ja-JP" altLang="en-US"/>
          </a:p>
        </p:txBody>
      </p:sp>
      <p:sp>
        <p:nvSpPr>
          <p:cNvPr id="6" name="フッター プレースホルダー 5">
            <a:extLst>
              <a:ext uri="{FF2B5EF4-FFF2-40B4-BE49-F238E27FC236}">
                <a16:creationId xmlns:a16="http://schemas.microsoft.com/office/drawing/2014/main" id="{FCED8878-4FA4-A566-FCA8-96BB3F400FA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DA19300-E901-1C28-99B5-7AAFE61C883D}"/>
              </a:ext>
            </a:extLst>
          </p:cNvPr>
          <p:cNvSpPr>
            <a:spLocks noGrp="1"/>
          </p:cNvSpPr>
          <p:nvPr>
            <p:ph type="sldNum" sz="quarter" idx="12"/>
          </p:nvPr>
        </p:nvSpPr>
        <p:spPr/>
        <p:txBody>
          <a:bodyPr/>
          <a:lstStyle/>
          <a:p>
            <a:fld id="{57C951AE-AAF5-4D84-A907-17FB88E8388E}" type="slidenum">
              <a:rPr kumimoji="1" lang="ja-JP" altLang="en-US" smtClean="0"/>
              <a:t>‹#›</a:t>
            </a:fld>
            <a:endParaRPr kumimoji="1" lang="ja-JP" altLang="en-US"/>
          </a:p>
        </p:txBody>
      </p:sp>
    </p:spTree>
    <p:extLst>
      <p:ext uri="{BB962C8B-B14F-4D97-AF65-F5344CB8AC3E}">
        <p14:creationId xmlns:p14="http://schemas.microsoft.com/office/powerpoint/2010/main" val="4003385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465DCC7-D293-24C3-106C-595D59CC03F2}"/>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25582D8B-C2EE-C56C-149E-5C5A8FFEC30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E66353B1-4E98-8661-8CE8-8E91F44225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0D0FBD9-8431-1AB5-69DD-FF5BB35BD944}"/>
              </a:ext>
            </a:extLst>
          </p:cNvPr>
          <p:cNvSpPr>
            <a:spLocks noGrp="1"/>
          </p:cNvSpPr>
          <p:nvPr>
            <p:ph type="dt" sz="half" idx="10"/>
          </p:nvPr>
        </p:nvSpPr>
        <p:spPr/>
        <p:txBody>
          <a:bodyPr/>
          <a:lstStyle/>
          <a:p>
            <a:fld id="{CA0060DB-1B2F-4481-84C8-8C1122A78E0C}" type="datetimeFigureOut">
              <a:rPr kumimoji="1" lang="ja-JP" altLang="en-US" smtClean="0"/>
              <a:t>2024/8/26</a:t>
            </a:fld>
            <a:endParaRPr kumimoji="1" lang="ja-JP" altLang="en-US"/>
          </a:p>
        </p:txBody>
      </p:sp>
      <p:sp>
        <p:nvSpPr>
          <p:cNvPr id="6" name="フッター プレースホルダー 5">
            <a:extLst>
              <a:ext uri="{FF2B5EF4-FFF2-40B4-BE49-F238E27FC236}">
                <a16:creationId xmlns:a16="http://schemas.microsoft.com/office/drawing/2014/main" id="{63EE4C65-942E-B56B-4674-1D2CED25B53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E1FF454-667D-93AD-3DD0-E2AE25067710}"/>
              </a:ext>
            </a:extLst>
          </p:cNvPr>
          <p:cNvSpPr>
            <a:spLocks noGrp="1"/>
          </p:cNvSpPr>
          <p:nvPr>
            <p:ph type="sldNum" sz="quarter" idx="12"/>
          </p:nvPr>
        </p:nvSpPr>
        <p:spPr/>
        <p:txBody>
          <a:bodyPr/>
          <a:lstStyle/>
          <a:p>
            <a:fld id="{57C951AE-AAF5-4D84-A907-17FB88E8388E}" type="slidenum">
              <a:rPr kumimoji="1" lang="ja-JP" altLang="en-US" smtClean="0"/>
              <a:t>‹#›</a:t>
            </a:fld>
            <a:endParaRPr kumimoji="1" lang="ja-JP" altLang="en-US"/>
          </a:p>
        </p:txBody>
      </p:sp>
    </p:spTree>
    <p:extLst>
      <p:ext uri="{BB962C8B-B14F-4D97-AF65-F5344CB8AC3E}">
        <p14:creationId xmlns:p14="http://schemas.microsoft.com/office/powerpoint/2010/main" val="3762011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7D93F355-AA71-6BF4-A361-E0815C940D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9C877C5-6929-A2BF-D392-32BCC01AA7D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0C5A803-2091-E966-3E80-88A759E1BED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0060DB-1B2F-4481-84C8-8C1122A78E0C}" type="datetimeFigureOut">
              <a:rPr kumimoji="1" lang="ja-JP" altLang="en-US" smtClean="0"/>
              <a:t>2024/8/26</a:t>
            </a:fld>
            <a:endParaRPr kumimoji="1" lang="ja-JP" altLang="en-US"/>
          </a:p>
        </p:txBody>
      </p:sp>
      <p:sp>
        <p:nvSpPr>
          <p:cNvPr id="5" name="フッター プレースホルダー 4">
            <a:extLst>
              <a:ext uri="{FF2B5EF4-FFF2-40B4-BE49-F238E27FC236}">
                <a16:creationId xmlns:a16="http://schemas.microsoft.com/office/drawing/2014/main" id="{F292BECC-54F1-DB83-5023-1A51608D182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0F6742E1-1DC6-8223-65FB-BAAB2908B4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C951AE-AAF5-4D84-A907-17FB88E8388E}" type="slidenum">
              <a:rPr kumimoji="1" lang="ja-JP" altLang="en-US" smtClean="0"/>
              <a:t>‹#›</a:t>
            </a:fld>
            <a:endParaRPr kumimoji="1" lang="ja-JP" altLang="en-US"/>
          </a:p>
        </p:txBody>
      </p:sp>
    </p:spTree>
    <p:extLst>
      <p:ext uri="{BB962C8B-B14F-4D97-AF65-F5344CB8AC3E}">
        <p14:creationId xmlns:p14="http://schemas.microsoft.com/office/powerpoint/2010/main" val="29188710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F1BF65B-6711-0449-F600-E6A719423DD1}"/>
              </a:ext>
            </a:extLst>
          </p:cNvPr>
          <p:cNvSpPr>
            <a:spLocks noGrp="1"/>
          </p:cNvSpPr>
          <p:nvPr>
            <p:ph type="ctrTitle"/>
          </p:nvPr>
        </p:nvSpPr>
        <p:spPr>
          <a:xfrm>
            <a:off x="1524000" y="1013503"/>
            <a:ext cx="9144000" cy="880608"/>
          </a:xfrm>
        </p:spPr>
        <p:txBody>
          <a:bodyPr>
            <a:normAutofit/>
          </a:bodyPr>
          <a:lstStyle/>
          <a:p>
            <a:r>
              <a:rPr kumimoji="1" lang="ja-JP" altLang="en-US" sz="4800" b="1" dirty="0">
                <a:latin typeface="ＭＳ Ｐ明朝" panose="02020600040205080304" pitchFamily="18" charset="-128"/>
                <a:ea typeface="ＭＳ Ｐ明朝" panose="02020600040205080304" pitchFamily="18" charset="-128"/>
              </a:rPr>
              <a:t>「私の履歴書」トニー・ブレア</a:t>
            </a:r>
          </a:p>
        </p:txBody>
      </p:sp>
      <p:sp>
        <p:nvSpPr>
          <p:cNvPr id="3" name="字幕 2">
            <a:extLst>
              <a:ext uri="{FF2B5EF4-FFF2-40B4-BE49-F238E27FC236}">
                <a16:creationId xmlns:a16="http://schemas.microsoft.com/office/drawing/2014/main" id="{EB24B03A-6539-EF63-3646-29D5DE9B5A14}"/>
              </a:ext>
            </a:extLst>
          </p:cNvPr>
          <p:cNvSpPr>
            <a:spLocks noGrp="1"/>
          </p:cNvSpPr>
          <p:nvPr>
            <p:ph type="subTitle" idx="1"/>
          </p:nvPr>
        </p:nvSpPr>
        <p:spPr>
          <a:xfrm>
            <a:off x="1524000" y="4004820"/>
            <a:ext cx="9144000" cy="1655762"/>
          </a:xfrm>
        </p:spPr>
        <p:txBody>
          <a:bodyPr/>
          <a:lstStyle/>
          <a:p>
            <a:pPr algn="ctr" eaLnBrk="1" hangingPunct="1">
              <a:spcBef>
                <a:spcPct val="50000"/>
              </a:spcBef>
              <a:buFontTx/>
              <a:buNone/>
            </a:pPr>
            <a:r>
              <a:rPr lang="ja-JP" altLang="en-US" b="1" dirty="0">
                <a:latin typeface="ＭＳ Ｐ明朝" panose="02020600040205080304" pitchFamily="18" charset="-128"/>
                <a:ea typeface="ＭＳ Ｐ明朝" panose="02020600040205080304" pitchFamily="18" charset="-128"/>
              </a:rPr>
              <a:t>元住友銀行専務取締役・元広島国際大学教授　岡部陽二</a:t>
            </a:r>
          </a:p>
          <a:p>
            <a:pPr algn="ctr" eaLnBrk="1" hangingPunct="1">
              <a:spcBef>
                <a:spcPct val="50000"/>
              </a:spcBef>
              <a:buFontTx/>
              <a:buNone/>
            </a:pPr>
            <a:r>
              <a:rPr lang="en-US" altLang="ja-JP" b="1" dirty="0">
                <a:latin typeface="ＭＳ Ｐ明朝" panose="02020600040205080304" pitchFamily="18" charset="-128"/>
                <a:ea typeface="ＭＳ Ｐ明朝" panose="02020600040205080304" pitchFamily="18" charset="-128"/>
              </a:rPr>
              <a:t>URL</a:t>
            </a:r>
            <a:r>
              <a:rPr lang="ja-JP" altLang="en-US" b="1" dirty="0">
                <a:latin typeface="ＭＳ Ｐ明朝" panose="02020600040205080304" pitchFamily="18" charset="-128"/>
                <a:ea typeface="ＭＳ Ｐ明朝" panose="02020600040205080304" pitchFamily="18" charset="-128"/>
              </a:rPr>
              <a:t>； </a:t>
            </a:r>
            <a:r>
              <a:rPr lang="en-US" altLang="ja-JP" b="1" dirty="0">
                <a:latin typeface="ＭＳ Ｐ明朝" panose="02020600040205080304" pitchFamily="18" charset="-128"/>
                <a:ea typeface="ＭＳ Ｐ明朝" panose="02020600040205080304" pitchFamily="18" charset="-128"/>
              </a:rPr>
              <a:t>http://www.y-okabe.org</a:t>
            </a:r>
          </a:p>
          <a:p>
            <a:pPr algn="ctr" eaLnBrk="1" hangingPunct="1">
              <a:spcBef>
                <a:spcPct val="50000"/>
              </a:spcBef>
              <a:buFontTx/>
              <a:buNone/>
            </a:pPr>
            <a:r>
              <a:rPr lang="en-US" altLang="ja-JP" b="1" dirty="0">
                <a:latin typeface="ＭＳ Ｐ明朝" panose="02020600040205080304" pitchFamily="18" charset="-128"/>
                <a:ea typeface="ＭＳ Ｐ明朝" panose="02020600040205080304" pitchFamily="18" charset="-128"/>
              </a:rPr>
              <a:t>E-Mail;</a:t>
            </a:r>
            <a:r>
              <a:rPr lang="ja-JP" altLang="en-US" b="1" dirty="0">
                <a:latin typeface="ＭＳ Ｐ明朝" panose="02020600040205080304" pitchFamily="18" charset="-128"/>
                <a:ea typeface="ＭＳ Ｐ明朝" panose="02020600040205080304" pitchFamily="18" charset="-128"/>
              </a:rPr>
              <a:t>  </a:t>
            </a:r>
            <a:r>
              <a:rPr lang="en-US" altLang="ja-JP" b="1" dirty="0">
                <a:latin typeface="ＭＳ Ｐ明朝" panose="02020600040205080304" pitchFamily="18" charset="-128"/>
                <a:ea typeface="ＭＳ Ｐ明朝" panose="02020600040205080304" pitchFamily="18" charset="-128"/>
              </a:rPr>
              <a:t>tho@bp.iij4u.or.jp</a:t>
            </a:r>
          </a:p>
          <a:p>
            <a:endParaRPr kumimoji="1" lang="ja-JP" altLang="en-US" dirty="0"/>
          </a:p>
        </p:txBody>
      </p:sp>
      <p:sp>
        <p:nvSpPr>
          <p:cNvPr id="4" name="テキスト ボックス 3">
            <a:extLst>
              <a:ext uri="{FF2B5EF4-FFF2-40B4-BE49-F238E27FC236}">
                <a16:creationId xmlns:a16="http://schemas.microsoft.com/office/drawing/2014/main" id="{20743C2C-27B1-E756-1425-0949BAB297E8}"/>
              </a:ext>
            </a:extLst>
          </p:cNvPr>
          <p:cNvSpPr txBox="1"/>
          <p:nvPr/>
        </p:nvSpPr>
        <p:spPr>
          <a:xfrm>
            <a:off x="2971799" y="2427507"/>
            <a:ext cx="5965371" cy="954107"/>
          </a:xfrm>
          <a:prstGeom prst="rect">
            <a:avLst/>
          </a:prstGeom>
          <a:noFill/>
        </p:spPr>
        <p:txBody>
          <a:bodyPr wrap="square" rtlCol="0">
            <a:spAutoFit/>
          </a:bodyPr>
          <a:lstStyle/>
          <a:p>
            <a:pPr algn="ctr"/>
            <a:r>
              <a:rPr kumimoji="1" lang="en-US" altLang="ja-JP" sz="2800" b="1" dirty="0">
                <a:latin typeface="ＭＳ Ｐ明朝" panose="02020600040205080304" pitchFamily="18" charset="-128"/>
                <a:ea typeface="ＭＳ Ｐ明朝" panose="02020600040205080304" pitchFamily="18" charset="-128"/>
              </a:rPr>
              <a:t>2024</a:t>
            </a:r>
            <a:r>
              <a:rPr kumimoji="1" lang="ja-JP" altLang="en-US" sz="2800" b="1" dirty="0">
                <a:latin typeface="ＭＳ Ｐ明朝" panose="02020600040205080304" pitchFamily="18" charset="-128"/>
                <a:ea typeface="ＭＳ Ｐ明朝" panose="02020600040205080304" pitchFamily="18" charset="-128"/>
              </a:rPr>
              <a:t>年</a:t>
            </a:r>
            <a:r>
              <a:rPr kumimoji="1" lang="en-US" altLang="ja-JP" sz="2800" b="1" dirty="0">
                <a:latin typeface="ＭＳ Ｐ明朝" panose="02020600040205080304" pitchFamily="18" charset="-128"/>
                <a:ea typeface="ＭＳ Ｐ明朝" panose="02020600040205080304" pitchFamily="18" charset="-128"/>
              </a:rPr>
              <a:t>9</a:t>
            </a:r>
            <a:r>
              <a:rPr kumimoji="1" lang="ja-JP" altLang="en-US" sz="2800" b="1" dirty="0">
                <a:latin typeface="ＭＳ Ｐ明朝" panose="02020600040205080304" pitchFamily="18" charset="-128"/>
                <a:ea typeface="ＭＳ Ｐ明朝" panose="02020600040205080304" pitchFamily="18" charset="-128"/>
              </a:rPr>
              <a:t>月</a:t>
            </a:r>
            <a:r>
              <a:rPr kumimoji="1" lang="en-US" altLang="ja-JP" sz="2800" b="1" dirty="0">
                <a:latin typeface="ＭＳ Ｐ明朝" panose="02020600040205080304" pitchFamily="18" charset="-128"/>
                <a:ea typeface="ＭＳ Ｐ明朝" panose="02020600040205080304" pitchFamily="18" charset="-128"/>
              </a:rPr>
              <a:t>9</a:t>
            </a:r>
            <a:r>
              <a:rPr kumimoji="1" lang="ja-JP" altLang="en-US" sz="2800" b="1" dirty="0">
                <a:latin typeface="ＭＳ Ｐ明朝" panose="02020600040205080304" pitchFamily="18" charset="-128"/>
                <a:ea typeface="ＭＳ Ｐ明朝" panose="02020600040205080304" pitchFamily="18" charset="-128"/>
              </a:rPr>
              <a:t>日（月）</a:t>
            </a:r>
            <a:endParaRPr kumimoji="1" lang="en-US" altLang="ja-JP" sz="2800" b="1" dirty="0">
              <a:latin typeface="ＭＳ Ｐ明朝" panose="02020600040205080304" pitchFamily="18" charset="-128"/>
              <a:ea typeface="ＭＳ Ｐ明朝" panose="02020600040205080304" pitchFamily="18" charset="-128"/>
            </a:endParaRPr>
          </a:p>
          <a:p>
            <a:pPr algn="ctr"/>
            <a:r>
              <a:rPr lang="ja-JP" altLang="en-US" sz="2800" b="1" dirty="0">
                <a:latin typeface="ＭＳ Ｐ明朝" panose="02020600040205080304" pitchFamily="18" charset="-128"/>
                <a:ea typeface="ＭＳ Ｐ明朝" panose="02020600040205080304" pitchFamily="18" charset="-128"/>
              </a:rPr>
              <a:t>「私の履歴書」研究会</a:t>
            </a:r>
            <a:endParaRPr kumimoji="1" lang="ja-JP" altLang="en-US" sz="2800" b="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1599965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0CEB0D2-8649-7DB3-A844-678CF6F4F9B7}"/>
              </a:ext>
            </a:extLst>
          </p:cNvPr>
          <p:cNvSpPr>
            <a:spLocks noGrp="1"/>
          </p:cNvSpPr>
          <p:nvPr>
            <p:ph type="title"/>
          </p:nvPr>
        </p:nvSpPr>
        <p:spPr/>
        <p:txBody>
          <a:bodyPr>
            <a:normAutofit/>
          </a:bodyPr>
          <a:lstStyle/>
          <a:p>
            <a:r>
              <a:rPr kumimoji="1" lang="ja-JP" altLang="en-US" sz="3200" dirty="0"/>
              <a:t>過去</a:t>
            </a:r>
            <a:r>
              <a:rPr kumimoji="1" lang="en-US" altLang="ja-JP" sz="3200" dirty="0"/>
              <a:t>20</a:t>
            </a:r>
            <a:r>
              <a:rPr kumimoji="1" lang="ja-JP" altLang="en-US" sz="3200" dirty="0"/>
              <a:t>年間の個人金融資産増加ペースの日米英比較</a:t>
            </a:r>
            <a:br>
              <a:rPr kumimoji="1" lang="en-US" altLang="ja-JP" sz="3200" dirty="0"/>
            </a:br>
            <a:r>
              <a:rPr kumimoji="1" lang="ja-JP" altLang="en-US" sz="2400" dirty="0"/>
              <a:t>（</a:t>
            </a:r>
            <a:r>
              <a:rPr kumimoji="1" lang="en-US" altLang="ja-JP" sz="2400" dirty="0"/>
              <a:t>1998</a:t>
            </a:r>
            <a:r>
              <a:rPr kumimoji="1" lang="ja-JP" altLang="en-US" sz="2400" dirty="0"/>
              <a:t>年～</a:t>
            </a:r>
            <a:r>
              <a:rPr kumimoji="1" lang="en-US" altLang="ja-JP" sz="2400" dirty="0"/>
              <a:t>2018</a:t>
            </a:r>
            <a:r>
              <a:rPr kumimoji="1" lang="ja-JP" altLang="en-US" sz="2400" dirty="0"/>
              <a:t>年）</a:t>
            </a:r>
          </a:p>
        </p:txBody>
      </p:sp>
      <p:pic>
        <p:nvPicPr>
          <p:cNvPr id="5" name="コンテンツ プレースホルダー 4">
            <a:extLst>
              <a:ext uri="{FF2B5EF4-FFF2-40B4-BE49-F238E27FC236}">
                <a16:creationId xmlns:a16="http://schemas.microsoft.com/office/drawing/2014/main" id="{A4A7B732-C5C4-5B16-E9F7-2AE56608C09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4629" y="1480457"/>
            <a:ext cx="8643257" cy="4713514"/>
          </a:xfrm>
        </p:spPr>
      </p:pic>
    </p:spTree>
    <p:extLst>
      <p:ext uri="{BB962C8B-B14F-4D97-AF65-F5344CB8AC3E}">
        <p14:creationId xmlns:p14="http://schemas.microsoft.com/office/powerpoint/2010/main" val="34509567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E6E02E-7EAA-37AB-C385-B33A96089073}"/>
              </a:ext>
            </a:extLst>
          </p:cNvPr>
          <p:cNvSpPr>
            <a:spLocks noGrp="1"/>
          </p:cNvSpPr>
          <p:nvPr>
            <p:ph type="title"/>
          </p:nvPr>
        </p:nvSpPr>
        <p:spPr/>
        <p:txBody>
          <a:bodyPr/>
          <a:lstStyle/>
          <a:p>
            <a:endParaRPr kumimoji="1" lang="ja-JP" altLang="en-US"/>
          </a:p>
        </p:txBody>
      </p:sp>
      <p:pic>
        <p:nvPicPr>
          <p:cNvPr id="5" name="コンテンツ プレースホルダー 4">
            <a:extLst>
              <a:ext uri="{FF2B5EF4-FFF2-40B4-BE49-F238E27FC236}">
                <a16:creationId xmlns:a16="http://schemas.microsoft.com/office/drawing/2014/main" id="{D8198967-310E-6108-76AB-896553ED9E4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55913" y="1415143"/>
            <a:ext cx="10178144" cy="4887686"/>
          </a:xfrm>
        </p:spPr>
      </p:pic>
    </p:spTree>
    <p:extLst>
      <p:ext uri="{BB962C8B-B14F-4D97-AF65-F5344CB8AC3E}">
        <p14:creationId xmlns:p14="http://schemas.microsoft.com/office/powerpoint/2010/main" val="15289710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5B2821-B4B7-3A1B-601D-17B0B3282FE8}"/>
              </a:ext>
            </a:extLst>
          </p:cNvPr>
          <p:cNvSpPr>
            <a:spLocks noGrp="1"/>
          </p:cNvSpPr>
          <p:nvPr>
            <p:ph type="title"/>
          </p:nvPr>
        </p:nvSpPr>
        <p:spPr/>
        <p:txBody>
          <a:bodyPr/>
          <a:lstStyle/>
          <a:p>
            <a:endParaRPr kumimoji="1" lang="ja-JP" altLang="en-US"/>
          </a:p>
        </p:txBody>
      </p:sp>
      <p:pic>
        <p:nvPicPr>
          <p:cNvPr id="5" name="コンテンツ プレースホルダー 4">
            <a:extLst>
              <a:ext uri="{FF2B5EF4-FFF2-40B4-BE49-F238E27FC236}">
                <a16:creationId xmlns:a16="http://schemas.microsoft.com/office/drawing/2014/main" id="{65B73009-1100-4AEE-7B9F-AF5A33236FC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4629" y="1317171"/>
            <a:ext cx="8675914" cy="5175704"/>
          </a:xfrm>
        </p:spPr>
      </p:pic>
    </p:spTree>
    <p:extLst>
      <p:ext uri="{BB962C8B-B14F-4D97-AF65-F5344CB8AC3E}">
        <p14:creationId xmlns:p14="http://schemas.microsoft.com/office/powerpoint/2010/main" val="1359959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872AE0B-2879-E6FA-6F2F-182F1DAAAA52}"/>
              </a:ext>
            </a:extLst>
          </p:cNvPr>
          <p:cNvSpPr>
            <a:spLocks noGrp="1"/>
          </p:cNvSpPr>
          <p:nvPr>
            <p:ph type="title"/>
          </p:nvPr>
        </p:nvSpPr>
        <p:spPr>
          <a:xfrm>
            <a:off x="838200" y="365125"/>
            <a:ext cx="10515600" cy="1147989"/>
          </a:xfrm>
        </p:spPr>
        <p:txBody>
          <a:bodyPr>
            <a:normAutofit/>
          </a:bodyPr>
          <a:lstStyle/>
          <a:p>
            <a:r>
              <a:rPr kumimoji="1" lang="ja-JP" altLang="en-US" sz="3200" b="1" dirty="0">
                <a:latin typeface="ＭＳ Ｐ明朝" panose="02020600040205080304" pitchFamily="18" charset="-128"/>
                <a:ea typeface="ＭＳ Ｐ明朝" panose="02020600040205080304" pitchFamily="18" charset="-128"/>
              </a:rPr>
              <a:t>英国首相を務めた労働党党首</a:t>
            </a:r>
            <a:r>
              <a:rPr kumimoji="1" lang="en-US" altLang="ja-JP" sz="1800" b="1" dirty="0">
                <a:latin typeface="ＭＳ Ｐ明朝" panose="02020600040205080304" pitchFamily="18" charset="-128"/>
                <a:ea typeface="ＭＳ Ｐ明朝" panose="02020600040205080304" pitchFamily="18" charset="-128"/>
              </a:rPr>
              <a:t>〈</a:t>
            </a:r>
            <a:r>
              <a:rPr kumimoji="1" lang="ja-JP" altLang="en-US" sz="1800" b="1" dirty="0">
                <a:latin typeface="ＭＳ Ｐ明朝" panose="02020600040205080304" pitchFamily="18" charset="-128"/>
                <a:ea typeface="ＭＳ Ｐ明朝" panose="02020600040205080304" pitchFamily="18" charset="-128"/>
              </a:rPr>
              <a:t>党首就任日、党首在任期間）</a:t>
            </a:r>
          </a:p>
        </p:txBody>
      </p:sp>
      <p:pic>
        <p:nvPicPr>
          <p:cNvPr id="6" name="コンテンツ プレースホルダー 5">
            <a:extLst>
              <a:ext uri="{FF2B5EF4-FFF2-40B4-BE49-F238E27FC236}">
                <a16:creationId xmlns:a16="http://schemas.microsoft.com/office/drawing/2014/main" id="{BA716F1F-C8B5-B7F3-D3C4-7F5A3169627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62744" y="1306286"/>
            <a:ext cx="8096760" cy="5186589"/>
          </a:xfrm>
        </p:spPr>
      </p:pic>
    </p:spTree>
    <p:extLst>
      <p:ext uri="{BB962C8B-B14F-4D97-AF65-F5344CB8AC3E}">
        <p14:creationId xmlns:p14="http://schemas.microsoft.com/office/powerpoint/2010/main" val="598497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37291F-F318-E929-FF27-E018408CFC24}"/>
              </a:ext>
            </a:extLst>
          </p:cNvPr>
          <p:cNvSpPr>
            <a:spLocks noGrp="1"/>
          </p:cNvSpPr>
          <p:nvPr>
            <p:ph type="title"/>
          </p:nvPr>
        </p:nvSpPr>
        <p:spPr>
          <a:xfrm>
            <a:off x="838200" y="365125"/>
            <a:ext cx="10515600" cy="1147989"/>
          </a:xfrm>
        </p:spPr>
        <p:txBody>
          <a:bodyPr>
            <a:normAutofit/>
          </a:bodyPr>
          <a:lstStyle/>
          <a:p>
            <a:r>
              <a:rPr lang="ja-JP" altLang="en-US" sz="3200" b="1" dirty="0">
                <a:latin typeface="ＭＳ Ｐ明朝" panose="02020600040205080304" pitchFamily="18" charset="-128"/>
                <a:ea typeface="ＭＳ Ｐ明朝" panose="02020600040205080304" pitchFamily="18" charset="-128"/>
              </a:rPr>
              <a:t>トニー・ブレア（</a:t>
            </a:r>
            <a:r>
              <a:rPr lang="en-US" altLang="ja-JP" sz="3200" b="1" dirty="0">
                <a:latin typeface="ＭＳ Ｐ明朝" panose="02020600040205080304" pitchFamily="18" charset="-128"/>
                <a:ea typeface="ＭＳ Ｐ明朝" panose="02020600040205080304" pitchFamily="18" charset="-128"/>
              </a:rPr>
              <a:t>Tony Blair</a:t>
            </a:r>
            <a:r>
              <a:rPr lang="ja-JP" altLang="en-US" sz="3200" b="1" dirty="0">
                <a:latin typeface="ＭＳ Ｐ明朝" panose="02020600040205080304" pitchFamily="18" charset="-128"/>
                <a:ea typeface="ＭＳ Ｐ明朝" panose="02020600040205080304" pitchFamily="18" charset="-128"/>
              </a:rPr>
              <a:t>）の生い立ち</a:t>
            </a:r>
            <a:endParaRPr kumimoji="1" lang="ja-JP" altLang="en-US" sz="2800" b="1" dirty="0">
              <a:latin typeface="ＭＳ Ｐ明朝" panose="02020600040205080304" pitchFamily="18" charset="-128"/>
              <a:ea typeface="ＭＳ Ｐ明朝" panose="02020600040205080304" pitchFamily="18" charset="-128"/>
            </a:endParaRPr>
          </a:p>
        </p:txBody>
      </p:sp>
      <p:sp>
        <p:nvSpPr>
          <p:cNvPr id="3" name="コンテンツ プレースホルダー 2">
            <a:extLst>
              <a:ext uri="{FF2B5EF4-FFF2-40B4-BE49-F238E27FC236}">
                <a16:creationId xmlns:a16="http://schemas.microsoft.com/office/drawing/2014/main" id="{6582E85B-711F-FDCD-F017-30F220D2AB64}"/>
              </a:ext>
            </a:extLst>
          </p:cNvPr>
          <p:cNvSpPr>
            <a:spLocks noGrp="1"/>
          </p:cNvSpPr>
          <p:nvPr>
            <p:ph idx="1"/>
          </p:nvPr>
        </p:nvSpPr>
        <p:spPr>
          <a:xfrm>
            <a:off x="838200" y="1284514"/>
            <a:ext cx="10515600" cy="4892449"/>
          </a:xfrm>
        </p:spPr>
        <p:txBody>
          <a:bodyPr>
            <a:noAutofit/>
          </a:bodyPr>
          <a:lstStyle/>
          <a:p>
            <a:r>
              <a:rPr lang="en-US" altLang="ja-JP" sz="2400" dirty="0">
                <a:latin typeface="ＭＳ Ｐ明朝" panose="02020600040205080304" pitchFamily="18" charset="-128"/>
                <a:ea typeface="ＭＳ Ｐ明朝" panose="02020600040205080304" pitchFamily="18" charset="-128"/>
              </a:rPr>
              <a:t>1953</a:t>
            </a:r>
            <a:r>
              <a:rPr lang="ja-JP" altLang="en-US" sz="2400" dirty="0">
                <a:latin typeface="ＭＳ Ｐ明朝" panose="02020600040205080304" pitchFamily="18" charset="-128"/>
                <a:ea typeface="ＭＳ Ｐ明朝" panose="02020600040205080304" pitchFamily="18" charset="-128"/>
              </a:rPr>
              <a:t>年</a:t>
            </a:r>
            <a:r>
              <a:rPr lang="en-US" altLang="ja-JP" sz="2400" dirty="0">
                <a:latin typeface="ＭＳ Ｐ明朝" panose="02020600040205080304" pitchFamily="18" charset="-128"/>
                <a:ea typeface="ＭＳ Ｐ明朝" panose="02020600040205080304" pitchFamily="18" charset="-128"/>
              </a:rPr>
              <a:t>5</a:t>
            </a:r>
            <a:r>
              <a:rPr lang="ja-JP" altLang="en-US" sz="2400" dirty="0">
                <a:latin typeface="ＭＳ Ｐ明朝" panose="02020600040205080304" pitchFamily="18" charset="-128"/>
                <a:ea typeface="ＭＳ Ｐ明朝" panose="02020600040205080304" pitchFamily="18" charset="-128"/>
              </a:rPr>
              <a:t>月</a:t>
            </a:r>
            <a:r>
              <a:rPr lang="en-US" altLang="ja-JP" sz="2400" dirty="0">
                <a:latin typeface="ＭＳ Ｐ明朝" panose="02020600040205080304" pitchFamily="18" charset="-128"/>
                <a:ea typeface="ＭＳ Ｐ明朝" panose="02020600040205080304" pitchFamily="18" charset="-128"/>
              </a:rPr>
              <a:t>6</a:t>
            </a:r>
            <a:r>
              <a:rPr lang="ja-JP" altLang="en-US" sz="2400" dirty="0">
                <a:latin typeface="ＭＳ Ｐ明朝" panose="02020600040205080304" pitchFamily="18" charset="-128"/>
                <a:ea typeface="ＭＳ Ｐ明朝" panose="02020600040205080304" pitchFamily="18" charset="-128"/>
              </a:rPr>
              <a:t>日に、スコットランドのエディンバラで誕生。</a:t>
            </a:r>
            <a:endParaRPr lang="en-US" altLang="ja-JP" sz="2400" dirty="0">
              <a:latin typeface="ＭＳ Ｐ明朝" panose="02020600040205080304" pitchFamily="18" charset="-128"/>
              <a:ea typeface="ＭＳ Ｐ明朝" panose="02020600040205080304" pitchFamily="18" charset="-128"/>
            </a:endParaRPr>
          </a:p>
          <a:p>
            <a:r>
              <a:rPr kumimoji="1" lang="ja-JP" altLang="en-US" sz="2400" dirty="0">
                <a:latin typeface="ＭＳ Ｐ明朝" panose="02020600040205080304" pitchFamily="18" charset="-128"/>
                <a:ea typeface="ＭＳ Ｐ明朝" panose="02020600040205080304" pitchFamily="18" charset="-128"/>
              </a:rPr>
              <a:t>父親のレオ</a:t>
            </a:r>
            <a:r>
              <a:rPr kumimoji="1" lang="en-US" altLang="ja-JP" sz="2400" dirty="0">
                <a:latin typeface="ＭＳ Ｐ明朝" panose="02020600040205080304" pitchFamily="18" charset="-128"/>
                <a:ea typeface="ＭＳ Ｐ明朝" panose="02020600040205080304" pitchFamily="18" charset="-128"/>
              </a:rPr>
              <a:t>(1923</a:t>
            </a:r>
            <a:r>
              <a:rPr kumimoji="1" lang="ja-JP" altLang="en-US" sz="2400" dirty="0">
                <a:latin typeface="ＭＳ Ｐ明朝" panose="02020600040205080304" pitchFamily="18" charset="-128"/>
                <a:ea typeface="ＭＳ Ｐ明朝" panose="02020600040205080304" pitchFamily="18" charset="-128"/>
              </a:rPr>
              <a:t>～</a:t>
            </a:r>
            <a:r>
              <a:rPr kumimoji="1" lang="en-US" altLang="ja-JP" sz="2400" dirty="0">
                <a:latin typeface="ＭＳ Ｐ明朝" panose="02020600040205080304" pitchFamily="18" charset="-128"/>
                <a:ea typeface="ＭＳ Ｐ明朝" panose="02020600040205080304" pitchFamily="18" charset="-128"/>
              </a:rPr>
              <a:t>2012)</a:t>
            </a:r>
            <a:r>
              <a:rPr kumimoji="1" lang="ja-JP" altLang="en-US" sz="2400" dirty="0">
                <a:latin typeface="ＭＳ Ｐ明朝" panose="02020600040205080304" pitchFamily="18" charset="-128"/>
                <a:ea typeface="ＭＳ Ｐ明朝" panose="02020600040205080304" pitchFamily="18" charset="-128"/>
              </a:rPr>
              <a:t>はは弁護士、保守党「ダラム保守協会」の会長も務めた。</a:t>
            </a:r>
            <a:endParaRPr kumimoji="1" lang="en-US" altLang="ja-JP" sz="2400" dirty="0">
              <a:latin typeface="ＭＳ Ｐ明朝" panose="02020600040205080304" pitchFamily="18" charset="-128"/>
              <a:ea typeface="ＭＳ Ｐ明朝" panose="02020600040205080304" pitchFamily="18" charset="-128"/>
            </a:endParaRPr>
          </a:p>
          <a:p>
            <a:r>
              <a:rPr lang="en-US" altLang="ja-JP" sz="2400" dirty="0">
                <a:latin typeface="ＭＳ Ｐ明朝" panose="02020600040205080304" pitchFamily="18" charset="-128"/>
                <a:ea typeface="ＭＳ Ｐ明朝" panose="02020600040205080304" pitchFamily="18" charset="-128"/>
              </a:rPr>
              <a:t>1971</a:t>
            </a:r>
            <a:r>
              <a:rPr lang="ja-JP" altLang="en-US" sz="2400" dirty="0">
                <a:latin typeface="ＭＳ Ｐ明朝" panose="02020600040205080304" pitchFamily="18" charset="-128"/>
                <a:ea typeface="ＭＳ Ｐ明朝" panose="02020600040205080304" pitchFamily="18" charset="-128"/>
              </a:rPr>
              <a:t>年にスコットランドのイートン校として知られるエディンバラの「フェテス・カレッジ」を卒業。ここでのブレアは頻繁に規則を破る問題児であった。</a:t>
            </a:r>
            <a:endParaRPr lang="en-US" altLang="ja-JP" sz="2400" dirty="0">
              <a:latin typeface="ＭＳ Ｐ明朝" panose="02020600040205080304" pitchFamily="18" charset="-128"/>
              <a:ea typeface="ＭＳ Ｐ明朝" panose="02020600040205080304" pitchFamily="18" charset="-128"/>
            </a:endParaRPr>
          </a:p>
          <a:p>
            <a:r>
              <a:rPr lang="ja-JP" altLang="en-US" sz="2400" dirty="0">
                <a:latin typeface="ＭＳ Ｐ明朝" panose="02020600040205080304" pitchFamily="18" charset="-128"/>
                <a:ea typeface="ＭＳ Ｐ明朝" panose="02020600040205080304" pitchFamily="18" charset="-128"/>
              </a:rPr>
              <a:t>オクスフォード大学のセント・ジョーンズ・カレッジで法律を学び、卒業後に法廷弁護士資格を取得。キリスト教社会主義に傾倒して、フェビアン協会に所属。</a:t>
            </a:r>
            <a:endParaRPr lang="en-US" altLang="ja-JP" sz="2400" dirty="0">
              <a:latin typeface="ＭＳ Ｐ明朝" panose="02020600040205080304" pitchFamily="18" charset="-128"/>
              <a:ea typeface="ＭＳ Ｐ明朝" panose="02020600040205080304" pitchFamily="18" charset="-128"/>
            </a:endParaRPr>
          </a:p>
          <a:p>
            <a:r>
              <a:rPr kumimoji="1" lang="ja-JP" altLang="en-US" sz="2400" dirty="0">
                <a:latin typeface="ＭＳ Ｐ明朝" panose="02020600040205080304" pitchFamily="18" charset="-128"/>
                <a:ea typeface="ＭＳ Ｐ明朝" panose="02020600040205080304" pitchFamily="18" charset="-128"/>
              </a:rPr>
              <a:t>「アグリー・ルーマー」というハードロック・バンドのヴォーカリストとして活躍。</a:t>
            </a:r>
            <a:endParaRPr kumimoji="1" lang="en-US" altLang="ja-JP" sz="2400" dirty="0">
              <a:latin typeface="ＭＳ Ｐ明朝" panose="02020600040205080304" pitchFamily="18" charset="-128"/>
              <a:ea typeface="ＭＳ Ｐ明朝" panose="02020600040205080304" pitchFamily="18" charset="-128"/>
            </a:endParaRPr>
          </a:p>
          <a:p>
            <a:r>
              <a:rPr lang="en-US" altLang="ja-JP" sz="2400" dirty="0">
                <a:latin typeface="ＭＳ Ｐ明朝" panose="02020600040205080304" pitchFamily="18" charset="-128"/>
                <a:ea typeface="ＭＳ Ｐ明朝" panose="02020600040205080304" pitchFamily="18" charset="-128"/>
              </a:rPr>
              <a:t>1982</a:t>
            </a:r>
            <a:r>
              <a:rPr lang="ja-JP" altLang="en-US" sz="2400" dirty="0">
                <a:latin typeface="ＭＳ Ｐ明朝" panose="02020600040205080304" pitchFamily="18" charset="-128"/>
                <a:ea typeface="ＭＳ Ｐ明朝" panose="02020600040205080304" pitchFamily="18" charset="-128"/>
              </a:rPr>
              <a:t>年の補選に出馬するも落選、</a:t>
            </a:r>
            <a:r>
              <a:rPr lang="en-US" altLang="ja-JP" sz="2400" dirty="0">
                <a:latin typeface="ＭＳ Ｐ明朝" panose="02020600040205080304" pitchFamily="18" charset="-128"/>
                <a:ea typeface="ＭＳ Ｐ明朝" panose="02020600040205080304" pitchFamily="18" charset="-128"/>
              </a:rPr>
              <a:t>1983</a:t>
            </a:r>
            <a:r>
              <a:rPr lang="ja-JP" altLang="en-US" sz="2400" dirty="0">
                <a:latin typeface="ＭＳ Ｐ明朝" panose="02020600040205080304" pitchFamily="18" charset="-128"/>
                <a:ea typeface="ＭＳ Ｐ明朝" panose="02020600040205080304" pitchFamily="18" charset="-128"/>
              </a:rPr>
              <a:t>年にイングランド北部のセッジフィールド選挙区で下院議員に初当選。</a:t>
            </a:r>
            <a:r>
              <a:rPr lang="en-US" altLang="ja-JP" sz="2400" dirty="0">
                <a:latin typeface="ＭＳ Ｐ明朝" panose="02020600040205080304" pitchFamily="18" charset="-128"/>
                <a:ea typeface="ＭＳ Ｐ明朝" panose="02020600040205080304" pitchFamily="18" charset="-128"/>
              </a:rPr>
              <a:t>1992</a:t>
            </a:r>
            <a:r>
              <a:rPr lang="ja-JP" altLang="en-US" sz="2400" dirty="0">
                <a:latin typeface="ＭＳ Ｐ明朝" panose="02020600040205080304" pitchFamily="18" charset="-128"/>
                <a:ea typeface="ＭＳ Ｐ明朝" panose="02020600040205080304" pitchFamily="18" charset="-128"/>
              </a:rPr>
              <a:t>年から</a:t>
            </a:r>
            <a:r>
              <a:rPr lang="en-US" altLang="ja-JP" sz="2400" dirty="0">
                <a:latin typeface="ＭＳ Ｐ明朝" panose="02020600040205080304" pitchFamily="18" charset="-128"/>
                <a:ea typeface="ＭＳ Ｐ明朝" panose="02020600040205080304" pitchFamily="18" charset="-128"/>
              </a:rPr>
              <a:t>1994</a:t>
            </a:r>
            <a:r>
              <a:rPr lang="ja-JP" altLang="en-US" sz="2400" dirty="0">
                <a:latin typeface="ＭＳ Ｐ明朝" panose="02020600040205080304" pitchFamily="18" charset="-128"/>
                <a:ea typeface="ＭＳ Ｐ明朝" panose="02020600040205080304" pitchFamily="18" charset="-128"/>
              </a:rPr>
              <a:t>年までは影の内相を務めた。</a:t>
            </a:r>
            <a:endParaRPr lang="en-US" altLang="ja-JP" sz="2400" dirty="0">
              <a:latin typeface="ＭＳ Ｐ明朝" panose="02020600040205080304" pitchFamily="18" charset="-128"/>
              <a:ea typeface="ＭＳ Ｐ明朝" panose="02020600040205080304" pitchFamily="18" charset="-128"/>
            </a:endParaRPr>
          </a:p>
          <a:p>
            <a:r>
              <a:rPr kumimoji="1" lang="en-US" altLang="ja-JP" sz="2400" dirty="0">
                <a:latin typeface="ＭＳ Ｐ明朝" panose="02020600040205080304" pitchFamily="18" charset="-128"/>
                <a:ea typeface="ＭＳ Ｐ明朝" panose="02020600040205080304" pitchFamily="18" charset="-128"/>
              </a:rPr>
              <a:t>1994</a:t>
            </a:r>
            <a:r>
              <a:rPr kumimoji="1" lang="ja-JP" altLang="en-US" sz="2400" dirty="0">
                <a:latin typeface="ＭＳ Ｐ明朝" panose="02020600040205080304" pitchFamily="18" charset="-128"/>
                <a:ea typeface="ＭＳ Ｐ明朝" panose="02020600040205080304" pitchFamily="18" charset="-128"/>
              </a:rPr>
              <a:t>年、前党首のジョン・スミス氏急死に伴い、ベケット副党首らを破って党首になる。</a:t>
            </a:r>
            <a:endParaRPr kumimoji="1" lang="en-US" altLang="ja-JP" sz="2400" dirty="0">
              <a:latin typeface="ＭＳ Ｐ明朝" panose="02020600040205080304" pitchFamily="18" charset="-128"/>
              <a:ea typeface="ＭＳ Ｐ明朝" panose="02020600040205080304" pitchFamily="18" charset="-128"/>
            </a:endParaRPr>
          </a:p>
          <a:p>
            <a:r>
              <a:rPr lang="en-US" altLang="ja-JP" sz="2400" dirty="0">
                <a:latin typeface="ＭＳ Ｐ明朝" panose="02020600040205080304" pitchFamily="18" charset="-128"/>
                <a:ea typeface="ＭＳ Ｐ明朝" panose="02020600040205080304" pitchFamily="18" charset="-128"/>
              </a:rPr>
              <a:t>1980</a:t>
            </a:r>
            <a:r>
              <a:rPr lang="ja-JP" altLang="en-US" sz="2400" dirty="0">
                <a:latin typeface="ＭＳ Ｐ明朝" panose="02020600040205080304" pitchFamily="18" charset="-128"/>
                <a:ea typeface="ＭＳ Ｐ明朝" panose="02020600040205080304" pitchFamily="18" charset="-128"/>
              </a:rPr>
              <a:t>年に結婚した妻・シェリー・ブースも弁護士。</a:t>
            </a:r>
            <a:r>
              <a:rPr lang="en-US" altLang="ja-JP" sz="2400" dirty="0">
                <a:latin typeface="ＭＳ Ｐ明朝" panose="02020600040205080304" pitchFamily="18" charset="-128"/>
                <a:ea typeface="ＭＳ Ｐ明朝" panose="02020600040205080304" pitchFamily="18" charset="-128"/>
              </a:rPr>
              <a:t>3</a:t>
            </a:r>
            <a:r>
              <a:rPr lang="ja-JP" altLang="en-US" sz="2400" dirty="0">
                <a:latin typeface="ＭＳ Ｐ明朝" panose="02020600040205080304" pitchFamily="18" charset="-128"/>
                <a:ea typeface="ＭＳ Ｐ明朝" panose="02020600040205080304" pitchFamily="18" charset="-128"/>
              </a:rPr>
              <a:t>男、</a:t>
            </a:r>
            <a:r>
              <a:rPr lang="en-US" altLang="ja-JP" sz="2400" dirty="0">
                <a:latin typeface="ＭＳ Ｐ明朝" panose="02020600040205080304" pitchFamily="18" charset="-128"/>
                <a:ea typeface="ＭＳ Ｐ明朝" panose="02020600040205080304" pitchFamily="18" charset="-128"/>
              </a:rPr>
              <a:t>1</a:t>
            </a:r>
            <a:r>
              <a:rPr lang="ja-JP" altLang="en-US" sz="2400" dirty="0">
                <a:latin typeface="ＭＳ Ｐ明朝" panose="02020600040205080304" pitchFamily="18" charset="-128"/>
                <a:ea typeface="ＭＳ Ｐ明朝" panose="02020600040205080304" pitchFamily="18" charset="-128"/>
              </a:rPr>
              <a:t>女を儲ける。</a:t>
            </a:r>
            <a:endParaRPr kumimoji="1" lang="ja-JP" altLang="en-US" sz="2400" dirty="0"/>
          </a:p>
        </p:txBody>
      </p:sp>
    </p:spTree>
    <p:extLst>
      <p:ext uri="{BB962C8B-B14F-4D97-AF65-F5344CB8AC3E}">
        <p14:creationId xmlns:p14="http://schemas.microsoft.com/office/powerpoint/2010/main" val="2744331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C39FC8-08F5-95ED-E7EF-345E756CEE3E}"/>
              </a:ext>
            </a:extLst>
          </p:cNvPr>
          <p:cNvSpPr>
            <a:spLocks noGrp="1"/>
          </p:cNvSpPr>
          <p:nvPr>
            <p:ph type="title"/>
          </p:nvPr>
        </p:nvSpPr>
        <p:spPr/>
        <p:txBody>
          <a:bodyPr>
            <a:normAutofit/>
          </a:bodyPr>
          <a:lstStyle/>
          <a:p>
            <a:r>
              <a:rPr lang="ja-JP" altLang="en-US" sz="3200" b="1" dirty="0">
                <a:latin typeface="ＭＳ Ｐ明朝" panose="02020600040205080304" pitchFamily="18" charset="-128"/>
                <a:ea typeface="ＭＳ Ｐ明朝" panose="02020600040205080304" pitchFamily="18" charset="-128"/>
              </a:rPr>
              <a:t>ブレア政権</a:t>
            </a:r>
            <a:r>
              <a:rPr lang="en-US" altLang="ja-JP" sz="3200" b="1" dirty="0">
                <a:latin typeface="ＭＳ Ｐ明朝" panose="02020600040205080304" pitchFamily="18" charset="-128"/>
                <a:ea typeface="ＭＳ Ｐ明朝" panose="02020600040205080304" pitchFamily="18" charset="-128"/>
              </a:rPr>
              <a:t>(1997</a:t>
            </a:r>
            <a:r>
              <a:rPr lang="ja-JP" altLang="en-US" sz="3200" b="1" dirty="0">
                <a:latin typeface="ＭＳ Ｐ明朝" panose="02020600040205080304" pitchFamily="18" charset="-128"/>
                <a:ea typeface="ＭＳ Ｐ明朝" panose="02020600040205080304" pitchFamily="18" charset="-128"/>
              </a:rPr>
              <a:t>年～</a:t>
            </a:r>
            <a:r>
              <a:rPr lang="en-US" altLang="ja-JP" sz="3200" b="1" dirty="0">
                <a:latin typeface="ＭＳ Ｐ明朝" panose="02020600040205080304" pitchFamily="18" charset="-128"/>
                <a:ea typeface="ＭＳ Ｐ明朝" panose="02020600040205080304" pitchFamily="18" charset="-128"/>
              </a:rPr>
              <a:t>2007</a:t>
            </a:r>
            <a:r>
              <a:rPr lang="ja-JP" altLang="en-US" sz="3200" b="1" dirty="0">
                <a:latin typeface="ＭＳ Ｐ明朝" panose="02020600040205080304" pitchFamily="18" charset="-128"/>
                <a:ea typeface="ＭＳ Ｐ明朝" panose="02020600040205080304" pitchFamily="18" charset="-128"/>
              </a:rPr>
              <a:t>年）の概括</a:t>
            </a:r>
            <a:endParaRPr kumimoji="1" lang="ja-JP" altLang="en-US" sz="3200" b="1" dirty="0">
              <a:latin typeface="ＭＳ Ｐ明朝" panose="02020600040205080304" pitchFamily="18" charset="-128"/>
              <a:ea typeface="ＭＳ Ｐ明朝" panose="02020600040205080304" pitchFamily="18" charset="-128"/>
            </a:endParaRPr>
          </a:p>
        </p:txBody>
      </p:sp>
      <p:sp>
        <p:nvSpPr>
          <p:cNvPr id="3" name="コンテンツ プレースホルダー 2">
            <a:extLst>
              <a:ext uri="{FF2B5EF4-FFF2-40B4-BE49-F238E27FC236}">
                <a16:creationId xmlns:a16="http://schemas.microsoft.com/office/drawing/2014/main" id="{5C4F95F3-94D6-93A3-75EF-BFC165630635}"/>
              </a:ext>
            </a:extLst>
          </p:cNvPr>
          <p:cNvSpPr>
            <a:spLocks noGrp="1"/>
          </p:cNvSpPr>
          <p:nvPr>
            <p:ph idx="1"/>
          </p:nvPr>
        </p:nvSpPr>
        <p:spPr>
          <a:xfrm>
            <a:off x="762001" y="1491343"/>
            <a:ext cx="10787742" cy="4811485"/>
          </a:xfrm>
        </p:spPr>
        <p:txBody>
          <a:bodyPr>
            <a:noAutofit/>
          </a:bodyPr>
          <a:lstStyle/>
          <a:p>
            <a:r>
              <a:rPr kumimoji="1" lang="ja-JP" altLang="en-US" sz="2400" dirty="0">
                <a:latin typeface="ＭＳ Ｐ明朝" panose="02020600040205080304" pitchFamily="18" charset="-128"/>
                <a:ea typeface="ＭＳ Ｐ明朝" panose="02020600040205080304" pitchFamily="18" charset="-128"/>
              </a:rPr>
              <a:t>保守党のサーッチャー政権</a:t>
            </a:r>
            <a:r>
              <a:rPr kumimoji="1" lang="en-US" altLang="ja-JP" sz="2400" dirty="0">
                <a:latin typeface="ＭＳ Ｐ明朝" panose="02020600040205080304" pitchFamily="18" charset="-128"/>
                <a:ea typeface="ＭＳ Ｐ明朝" panose="02020600040205080304" pitchFamily="18" charset="-128"/>
              </a:rPr>
              <a:t>(1979</a:t>
            </a:r>
            <a:r>
              <a:rPr kumimoji="1" lang="ja-JP" altLang="en-US" sz="2400" dirty="0">
                <a:latin typeface="ＭＳ Ｐ明朝" panose="02020600040205080304" pitchFamily="18" charset="-128"/>
                <a:ea typeface="ＭＳ Ｐ明朝" panose="02020600040205080304" pitchFamily="18" charset="-128"/>
              </a:rPr>
              <a:t>年～</a:t>
            </a:r>
            <a:r>
              <a:rPr kumimoji="1" lang="en-US" altLang="ja-JP" sz="2400" dirty="0">
                <a:latin typeface="ＭＳ Ｐ明朝" panose="02020600040205080304" pitchFamily="18" charset="-128"/>
                <a:ea typeface="ＭＳ Ｐ明朝" panose="02020600040205080304" pitchFamily="18" charset="-128"/>
              </a:rPr>
              <a:t>1990</a:t>
            </a:r>
            <a:r>
              <a:rPr kumimoji="1" lang="ja-JP" altLang="en-US" sz="2400" dirty="0">
                <a:latin typeface="ＭＳ Ｐ明朝" panose="02020600040205080304" pitchFamily="18" charset="-128"/>
                <a:ea typeface="ＭＳ Ｐ明朝" panose="02020600040205080304" pitchFamily="18" charset="-128"/>
              </a:rPr>
              <a:t>年）で新自由主義に基づく構造改革が進み、経済が活性化する中、従来の福祉国家路線に拘る労働党は、党勢の低迷が続いた。</a:t>
            </a:r>
            <a:endParaRPr kumimoji="1" lang="en-US" altLang="ja-JP" sz="2400" dirty="0">
              <a:latin typeface="ＭＳ Ｐ明朝" panose="02020600040205080304" pitchFamily="18" charset="-128"/>
              <a:ea typeface="ＭＳ Ｐ明朝" panose="02020600040205080304" pitchFamily="18" charset="-128"/>
            </a:endParaRPr>
          </a:p>
          <a:p>
            <a:r>
              <a:rPr lang="en-US" altLang="ja-JP" sz="2400" dirty="0">
                <a:latin typeface="ＭＳ Ｐ明朝" panose="02020600040205080304" pitchFamily="18" charset="-128"/>
                <a:ea typeface="ＭＳ Ｐ明朝" panose="02020600040205080304" pitchFamily="18" charset="-128"/>
              </a:rPr>
              <a:t>1994</a:t>
            </a:r>
            <a:r>
              <a:rPr lang="ja-JP" altLang="en-US" sz="2400" dirty="0">
                <a:latin typeface="ＭＳ Ｐ明朝" panose="02020600040205080304" pitchFamily="18" charset="-128"/>
                <a:ea typeface="ＭＳ Ｐ明朝" panose="02020600040205080304" pitchFamily="18" charset="-128"/>
              </a:rPr>
              <a:t>年に党首となったトニー・ブレアは、既存の福祉政策でもサッチャーリズムでもない「第三の道」を提唱、自由主義経済と福祉政策の両立を謳った。</a:t>
            </a:r>
            <a:endParaRPr lang="en-US" altLang="ja-JP" sz="2400" dirty="0">
              <a:latin typeface="ＭＳ Ｐ明朝" panose="02020600040205080304" pitchFamily="18" charset="-128"/>
              <a:ea typeface="ＭＳ Ｐ明朝" panose="02020600040205080304" pitchFamily="18" charset="-128"/>
            </a:endParaRPr>
          </a:p>
          <a:p>
            <a:r>
              <a:rPr kumimoji="1" lang="ja-JP" altLang="en-US" sz="2400" dirty="0">
                <a:latin typeface="ＭＳ Ｐ明朝" panose="02020600040205080304" pitchFamily="18" charset="-128"/>
                <a:ea typeface="ＭＳ Ｐ明朝" panose="02020600040205080304" pitchFamily="18" charset="-128"/>
              </a:rPr>
              <a:t>「</a:t>
            </a:r>
            <a:r>
              <a:rPr kumimoji="1" lang="en-US" altLang="ja-JP" sz="2400" dirty="0">
                <a:latin typeface="ＭＳ Ｐ明朝" panose="02020600040205080304" pitchFamily="18" charset="-128"/>
                <a:ea typeface="ＭＳ Ｐ明朝" panose="02020600040205080304" pitchFamily="18" charset="-128"/>
              </a:rPr>
              <a:t>New</a:t>
            </a:r>
            <a:r>
              <a:rPr kumimoji="1" lang="ja-JP" altLang="en-US" sz="2400" dirty="0">
                <a:latin typeface="ＭＳ Ｐ明朝" panose="02020600040205080304" pitchFamily="18" charset="-128"/>
                <a:ea typeface="ＭＳ Ｐ明朝" panose="02020600040205080304" pitchFamily="18" charset="-128"/>
              </a:rPr>
              <a:t>　</a:t>
            </a:r>
            <a:r>
              <a:rPr kumimoji="1" lang="en-US" altLang="ja-JP" sz="2400" dirty="0">
                <a:latin typeface="ＭＳ Ｐ明朝" panose="02020600040205080304" pitchFamily="18" charset="-128"/>
                <a:ea typeface="ＭＳ Ｐ明朝" panose="02020600040205080304" pitchFamily="18" charset="-128"/>
              </a:rPr>
              <a:t>Labor</a:t>
            </a:r>
            <a:r>
              <a:rPr lang="ja-JP" altLang="en-US" sz="2400" dirty="0">
                <a:latin typeface="ＭＳ Ｐ明朝" panose="02020600040205080304" pitchFamily="18" charset="-128"/>
                <a:ea typeface="ＭＳ Ｐ明朝" panose="02020600040205080304" pitchFamily="18" charset="-128"/>
              </a:rPr>
              <a:t>」をアピール、保守党政権下で拡大した所得の格差に不満を募らせていた中間層の支持を得て、</a:t>
            </a:r>
            <a:r>
              <a:rPr lang="en-US" altLang="ja-JP" sz="2400" dirty="0">
                <a:latin typeface="ＭＳ Ｐ明朝" panose="02020600040205080304" pitchFamily="18" charset="-128"/>
                <a:ea typeface="ＭＳ Ｐ明朝" panose="02020600040205080304" pitchFamily="18" charset="-128"/>
              </a:rPr>
              <a:t>1997</a:t>
            </a:r>
            <a:r>
              <a:rPr lang="ja-JP" altLang="en-US" sz="2400" dirty="0">
                <a:latin typeface="ＭＳ Ｐ明朝" panose="02020600040205080304" pitchFamily="18" charset="-128"/>
                <a:ea typeface="ＭＳ Ｐ明朝" panose="02020600040205080304" pitchFamily="18" charset="-128"/>
              </a:rPr>
              <a:t>年の総選挙で、地滑り的に圧勝、その後労働党政権としては史上初の</a:t>
            </a:r>
            <a:r>
              <a:rPr lang="en-US" altLang="ja-JP" sz="2400" dirty="0">
                <a:latin typeface="ＭＳ Ｐ明朝" panose="02020600040205080304" pitchFamily="18" charset="-128"/>
                <a:ea typeface="ＭＳ Ｐ明朝" panose="02020600040205080304" pitchFamily="18" charset="-128"/>
              </a:rPr>
              <a:t>3</a:t>
            </a:r>
            <a:r>
              <a:rPr lang="ja-JP" altLang="en-US" sz="2400" dirty="0">
                <a:latin typeface="ＭＳ Ｐ明朝" panose="02020600040205080304" pitchFamily="18" charset="-128"/>
                <a:ea typeface="ＭＳ Ｐ明朝" panose="02020600040205080304" pitchFamily="18" charset="-128"/>
              </a:rPr>
              <a:t>期連続勝利を果たした。首相就任時、ブレアは</a:t>
            </a:r>
            <a:r>
              <a:rPr lang="en-US" altLang="ja-JP" sz="2400" dirty="0">
                <a:latin typeface="ＭＳ Ｐ明朝" panose="02020600040205080304" pitchFamily="18" charset="-128"/>
                <a:ea typeface="ＭＳ Ｐ明朝" panose="02020600040205080304" pitchFamily="18" charset="-128"/>
              </a:rPr>
              <a:t>43</a:t>
            </a:r>
            <a:r>
              <a:rPr lang="ja-JP" altLang="en-US" sz="2400" dirty="0">
                <a:latin typeface="ＭＳ Ｐ明朝" panose="02020600040205080304" pitchFamily="18" charset="-128"/>
                <a:ea typeface="ＭＳ Ｐ明朝" panose="02020600040205080304" pitchFamily="18" charset="-128"/>
              </a:rPr>
              <a:t>歳。</a:t>
            </a:r>
            <a:endParaRPr kumimoji="1" lang="en-US" altLang="ja-JP" sz="2400" dirty="0">
              <a:latin typeface="ＭＳ Ｐ明朝" panose="02020600040205080304" pitchFamily="18" charset="-128"/>
              <a:ea typeface="ＭＳ Ｐ明朝" panose="02020600040205080304" pitchFamily="18" charset="-128"/>
            </a:endParaRPr>
          </a:p>
          <a:p>
            <a:r>
              <a:rPr kumimoji="1" lang="ja-JP" altLang="en-US" sz="2400" dirty="0">
                <a:latin typeface="ＭＳ Ｐ明朝" panose="02020600040205080304" pitchFamily="18" charset="-128"/>
                <a:ea typeface="ＭＳ Ｐ明朝" panose="02020600040205080304" pitchFamily="18" charset="-128"/>
              </a:rPr>
              <a:t>在任中に、世襲貴族院議員の定数削減、最高裁判所の権能独立といった困難な改革を成し遂げた。</a:t>
            </a:r>
            <a:endParaRPr kumimoji="1" lang="en-US" altLang="ja-JP" sz="2400" dirty="0">
              <a:latin typeface="ＭＳ Ｐ明朝" panose="02020600040205080304" pitchFamily="18" charset="-128"/>
              <a:ea typeface="ＭＳ Ｐ明朝" panose="02020600040205080304" pitchFamily="18" charset="-128"/>
            </a:endParaRPr>
          </a:p>
          <a:p>
            <a:r>
              <a:rPr lang="ja-JP" altLang="en-US" sz="2400" dirty="0">
                <a:latin typeface="ＭＳ Ｐ明朝" panose="02020600040205080304" pitchFamily="18" charset="-128"/>
                <a:ea typeface="ＭＳ Ｐ明朝" panose="02020600040205080304" pitchFamily="18" charset="-128"/>
              </a:rPr>
              <a:t>外交面では米国の同時多発テロ対策やイラク侵攻に率先して追随、この対米一辺倒政策に党内からも批判が出て、下野した。</a:t>
            </a:r>
            <a:endParaRPr lang="en-US" altLang="ja-JP" sz="2400"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3585582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4C83C4-29CF-DF26-34AF-9412B2FD04F5}"/>
              </a:ext>
            </a:extLst>
          </p:cNvPr>
          <p:cNvSpPr>
            <a:spLocks noGrp="1"/>
          </p:cNvSpPr>
          <p:nvPr>
            <p:ph type="title"/>
          </p:nvPr>
        </p:nvSpPr>
        <p:spPr>
          <a:xfrm>
            <a:off x="707571" y="234494"/>
            <a:ext cx="10722429" cy="1191532"/>
          </a:xfrm>
        </p:spPr>
        <p:txBody>
          <a:bodyPr>
            <a:normAutofit/>
          </a:bodyPr>
          <a:lstStyle/>
          <a:p>
            <a:r>
              <a:rPr lang="ja-JP" altLang="en-US" sz="3200" b="1" dirty="0">
                <a:latin typeface="ＭＳ Ｐ明朝" panose="02020600040205080304" pitchFamily="18" charset="-128"/>
                <a:ea typeface="ＭＳ Ｐ明朝" panose="02020600040205080304" pitchFamily="18" charset="-128"/>
              </a:rPr>
              <a:t>日経「私の履歴書」トニー・ブレア</a:t>
            </a:r>
            <a:r>
              <a:rPr lang="en-US" altLang="ja-JP" sz="2400" b="1" dirty="0">
                <a:latin typeface="ＭＳ Ｐ明朝" panose="02020600040205080304" pitchFamily="18" charset="-128"/>
                <a:ea typeface="ＭＳ Ｐ明朝" panose="02020600040205080304" pitchFamily="18" charset="-128"/>
              </a:rPr>
              <a:t>(</a:t>
            </a:r>
            <a:r>
              <a:rPr lang="ja-JP" altLang="en-US" sz="2400" b="1" dirty="0">
                <a:latin typeface="ＭＳ Ｐ明朝" panose="02020600040205080304" pitchFamily="18" charset="-128"/>
                <a:ea typeface="ＭＳ Ｐ明朝" panose="02020600040205080304" pitchFamily="18" charset="-128"/>
              </a:rPr>
              <a:t>当時</a:t>
            </a:r>
            <a:r>
              <a:rPr lang="en-US" altLang="ja-JP" sz="2400" b="1" dirty="0">
                <a:latin typeface="ＭＳ Ｐ明朝" panose="02020600040205080304" pitchFamily="18" charset="-128"/>
                <a:ea typeface="ＭＳ Ｐ明朝" panose="02020600040205080304" pitchFamily="18" charset="-128"/>
              </a:rPr>
              <a:t>58</a:t>
            </a:r>
            <a:r>
              <a:rPr lang="ja-JP" altLang="en-US" sz="2400" b="1" dirty="0">
                <a:latin typeface="ＭＳ Ｐ明朝" panose="02020600040205080304" pitchFamily="18" charset="-128"/>
                <a:ea typeface="ＭＳ Ｐ明朝" panose="02020600040205080304" pitchFamily="18" charset="-128"/>
              </a:rPr>
              <a:t>歳、</a:t>
            </a:r>
            <a:r>
              <a:rPr lang="en-US" altLang="ja-JP" sz="2400" b="1" dirty="0">
                <a:latin typeface="ＭＳ Ｐ明朝" panose="02020600040205080304" pitchFamily="18" charset="-128"/>
                <a:ea typeface="ＭＳ Ｐ明朝" panose="02020600040205080304" pitchFamily="18" charset="-128"/>
              </a:rPr>
              <a:t>2012</a:t>
            </a:r>
            <a:r>
              <a:rPr lang="ja-JP" altLang="en-US" sz="2400" b="1" dirty="0">
                <a:latin typeface="ＭＳ Ｐ明朝" panose="02020600040205080304" pitchFamily="18" charset="-128"/>
                <a:ea typeface="ＭＳ Ｐ明朝" panose="02020600040205080304" pitchFamily="18" charset="-128"/>
              </a:rPr>
              <a:t>年</a:t>
            </a:r>
            <a:r>
              <a:rPr lang="en-US" altLang="ja-JP" sz="2400" b="1" dirty="0">
                <a:latin typeface="ＭＳ Ｐ明朝" panose="02020600040205080304" pitchFamily="18" charset="-128"/>
                <a:ea typeface="ＭＳ Ｐ明朝" panose="02020600040205080304" pitchFamily="18" charset="-128"/>
              </a:rPr>
              <a:t>1</a:t>
            </a:r>
            <a:r>
              <a:rPr lang="ja-JP" altLang="en-US" sz="2400" b="1" dirty="0">
                <a:latin typeface="ＭＳ Ｐ明朝" panose="02020600040205080304" pitchFamily="18" charset="-128"/>
                <a:ea typeface="ＭＳ Ｐ明朝" panose="02020600040205080304" pitchFamily="18" charset="-128"/>
              </a:rPr>
              <a:t>月）</a:t>
            </a:r>
            <a:r>
              <a:rPr lang="ja-JP" altLang="en-US" sz="3200" b="1" dirty="0">
                <a:latin typeface="ＭＳ Ｐ明朝" panose="02020600040205080304" pitchFamily="18" charset="-128"/>
                <a:ea typeface="ＭＳ Ｐ明朝" panose="02020600040205080304" pitchFamily="18" charset="-128"/>
              </a:rPr>
              <a:t>の注目点</a:t>
            </a:r>
            <a:endParaRPr kumimoji="1" lang="ja-JP" altLang="en-US" sz="3200" b="1" dirty="0"/>
          </a:p>
        </p:txBody>
      </p:sp>
      <p:sp>
        <p:nvSpPr>
          <p:cNvPr id="3" name="コンテンツ プレースホルダー 2">
            <a:extLst>
              <a:ext uri="{FF2B5EF4-FFF2-40B4-BE49-F238E27FC236}">
                <a16:creationId xmlns:a16="http://schemas.microsoft.com/office/drawing/2014/main" id="{DB21713B-CB59-EB90-5884-61E6EAEAD1EE}"/>
              </a:ext>
            </a:extLst>
          </p:cNvPr>
          <p:cNvSpPr>
            <a:spLocks noGrp="1"/>
          </p:cNvSpPr>
          <p:nvPr>
            <p:ph idx="1"/>
          </p:nvPr>
        </p:nvSpPr>
        <p:spPr>
          <a:xfrm>
            <a:off x="707571" y="1142996"/>
            <a:ext cx="10842172" cy="5355775"/>
          </a:xfrm>
        </p:spPr>
        <p:txBody>
          <a:bodyPr>
            <a:noAutofit/>
          </a:bodyPr>
          <a:lstStyle/>
          <a:p>
            <a:r>
              <a:rPr kumimoji="1" lang="ja-JP" altLang="en-US" sz="2400" dirty="0">
                <a:latin typeface="ＭＳ Ｐ明朝" panose="02020600040205080304" pitchFamily="18" charset="-128"/>
                <a:ea typeface="ＭＳ Ｐ明朝" panose="02020600040205080304" pitchFamily="18" charset="-128"/>
              </a:rPr>
              <a:t>①</a:t>
            </a:r>
            <a:r>
              <a:rPr kumimoji="1" lang="en-US" altLang="ja-JP" sz="2400" dirty="0">
                <a:latin typeface="ＭＳ Ｐ明朝" panose="02020600040205080304" pitchFamily="18" charset="-128"/>
                <a:ea typeface="ＭＳ Ｐ明朝" panose="02020600040205080304" pitchFamily="18" charset="-128"/>
              </a:rPr>
              <a:t>43</a:t>
            </a:r>
            <a:r>
              <a:rPr kumimoji="1" lang="ja-JP" altLang="en-US" sz="2400" dirty="0">
                <a:latin typeface="ＭＳ Ｐ明朝" panose="02020600040205080304" pitchFamily="18" charset="-128"/>
                <a:ea typeface="ＭＳ Ｐ明朝" panose="02020600040205080304" pitchFamily="18" charset="-128"/>
              </a:rPr>
              <a:t>歳の若さで首相に就任、改革に奔走。公的サービスと福祉国家を</a:t>
            </a:r>
            <a:r>
              <a:rPr kumimoji="1" lang="ja-JP" altLang="en-US" sz="2400" b="1" u="sng" dirty="0">
                <a:latin typeface="ＭＳ Ｐ明朝" panose="02020600040205080304" pitchFamily="18" charset="-128"/>
                <a:ea typeface="ＭＳ Ｐ明朝" panose="02020600040205080304" pitchFamily="18" charset="-128"/>
              </a:rPr>
              <a:t>第二次世界大戦後の</a:t>
            </a:r>
            <a:r>
              <a:rPr kumimoji="1" lang="en-US" altLang="ja-JP" sz="2400" b="1" u="sng" dirty="0">
                <a:latin typeface="ＭＳ Ｐ明朝" panose="02020600040205080304" pitchFamily="18" charset="-128"/>
                <a:ea typeface="ＭＳ Ｐ明朝" panose="02020600040205080304" pitchFamily="18" charset="-128"/>
              </a:rPr>
              <a:t>1945</a:t>
            </a:r>
            <a:r>
              <a:rPr kumimoji="1" lang="ja-JP" altLang="en-US" sz="2400" b="1" u="sng" dirty="0">
                <a:latin typeface="ＭＳ Ｐ明朝" panose="02020600040205080304" pitchFamily="18" charset="-128"/>
                <a:ea typeface="ＭＳ Ｐ明朝" panose="02020600040205080304" pitchFamily="18" charset="-128"/>
              </a:rPr>
              <a:t>年ではなく、</a:t>
            </a:r>
            <a:r>
              <a:rPr kumimoji="1" lang="en-US" altLang="ja-JP" sz="2400" b="1" u="sng" dirty="0">
                <a:latin typeface="ＭＳ Ｐ明朝" panose="02020600040205080304" pitchFamily="18" charset="-128"/>
                <a:ea typeface="ＭＳ Ｐ明朝" panose="02020600040205080304" pitchFamily="18" charset="-128"/>
              </a:rPr>
              <a:t>21</a:t>
            </a:r>
            <a:r>
              <a:rPr kumimoji="1" lang="ja-JP" altLang="en-US" sz="2400" b="1" u="sng" dirty="0">
                <a:latin typeface="ＭＳ Ｐ明朝" panose="02020600040205080304" pitchFamily="18" charset="-128"/>
                <a:ea typeface="ＭＳ Ｐ明朝" panose="02020600040205080304" pitchFamily="18" charset="-128"/>
              </a:rPr>
              <a:t>世紀初頭にふさわしいものに改革</a:t>
            </a:r>
            <a:r>
              <a:rPr kumimoji="1" lang="ja-JP" altLang="en-US" sz="2400" dirty="0">
                <a:latin typeface="ＭＳ Ｐ明朝" panose="02020600040205080304" pitchFamily="18" charset="-128"/>
                <a:ea typeface="ＭＳ Ｐ明朝" panose="02020600040205080304" pitchFamily="18" charset="-128"/>
              </a:rPr>
              <a:t>しようとした。</a:t>
            </a:r>
            <a:endParaRPr kumimoji="1" lang="en-US" altLang="ja-JP" sz="2400" dirty="0">
              <a:latin typeface="ＭＳ Ｐ明朝" panose="02020600040205080304" pitchFamily="18" charset="-128"/>
              <a:ea typeface="ＭＳ Ｐ明朝" panose="02020600040205080304" pitchFamily="18" charset="-128"/>
            </a:endParaRPr>
          </a:p>
          <a:p>
            <a:r>
              <a:rPr lang="ja-JP" altLang="en-US" sz="2400" dirty="0">
                <a:latin typeface="ＭＳ Ｐ明朝" panose="02020600040205080304" pitchFamily="18" charset="-128"/>
                <a:ea typeface="ＭＳ Ｐ明朝" panose="02020600040205080304" pitchFamily="18" charset="-128"/>
              </a:rPr>
              <a:t>⑤妻シェリーの父、トニー・ブースの勧めでウエストミンスターの国会議事堂のロビー（ロビーストの語源）で政界入りを決断。</a:t>
            </a:r>
            <a:r>
              <a:rPr lang="en-US" altLang="ja-JP" sz="2400" dirty="0">
                <a:latin typeface="ＭＳ Ｐ明朝" panose="02020600040205080304" pitchFamily="18" charset="-128"/>
                <a:ea typeface="ＭＳ Ｐ明朝" panose="02020600040205080304" pitchFamily="18" charset="-128"/>
              </a:rPr>
              <a:t>30</a:t>
            </a:r>
            <a:r>
              <a:rPr lang="ja-JP" altLang="en-US" sz="2400" dirty="0">
                <a:latin typeface="ＭＳ Ｐ明朝" panose="02020600040205080304" pitchFamily="18" charset="-128"/>
                <a:ea typeface="ＭＳ Ｐ明朝" panose="02020600040205080304" pitchFamily="18" charset="-128"/>
              </a:rPr>
              <a:t>歳で初当選。</a:t>
            </a:r>
            <a:endParaRPr lang="en-US" altLang="ja-JP" sz="2400" dirty="0">
              <a:latin typeface="ＭＳ Ｐ明朝" panose="02020600040205080304" pitchFamily="18" charset="-128"/>
              <a:ea typeface="ＭＳ Ｐ明朝" panose="02020600040205080304" pitchFamily="18" charset="-128"/>
            </a:endParaRPr>
          </a:p>
          <a:p>
            <a:r>
              <a:rPr lang="ja-JP" altLang="en-US" sz="2400" dirty="0">
                <a:latin typeface="ＭＳ Ｐ明朝" panose="02020600040205080304" pitchFamily="18" charset="-128"/>
                <a:ea typeface="ＭＳ Ｐ明朝" panose="02020600040205080304" pitchFamily="18" charset="-128"/>
              </a:rPr>
              <a:t>⑧</a:t>
            </a:r>
            <a:r>
              <a:rPr kumimoji="1" lang="ja-JP" altLang="en-US" sz="2400" dirty="0">
                <a:latin typeface="ＭＳ Ｐ明朝" panose="02020600040205080304" pitchFamily="18" charset="-128"/>
                <a:ea typeface="ＭＳ Ｐ明朝" panose="02020600040205080304" pitchFamily="18" charset="-128"/>
              </a:rPr>
              <a:t>影の財務相ゴードン・ブラウンを説得して労働党党首に。円満な一本化に腐心。</a:t>
            </a:r>
            <a:endParaRPr kumimoji="1" lang="en-US" altLang="ja-JP" sz="2400" dirty="0">
              <a:latin typeface="ＭＳ Ｐ明朝" panose="02020600040205080304" pitchFamily="18" charset="-128"/>
              <a:ea typeface="ＭＳ Ｐ明朝" panose="02020600040205080304" pitchFamily="18" charset="-128"/>
            </a:endParaRPr>
          </a:p>
          <a:p>
            <a:r>
              <a:rPr lang="ja-JP" altLang="en-US" sz="2400" dirty="0">
                <a:latin typeface="ＭＳ Ｐ明朝" panose="02020600040205080304" pitchFamily="18" charset="-128"/>
                <a:ea typeface="ＭＳ Ｐ明朝" panose="02020600040205080304" pitchFamily="18" charset="-128"/>
              </a:rPr>
              <a:t>⑨「生産・分配・交換手段の国有化」を謳った労働党規約の廃止を決断して説得。</a:t>
            </a:r>
            <a:endParaRPr lang="en-US" altLang="ja-JP" sz="2400" dirty="0">
              <a:latin typeface="ＭＳ Ｐ明朝" panose="02020600040205080304" pitchFamily="18" charset="-128"/>
              <a:ea typeface="ＭＳ Ｐ明朝" panose="02020600040205080304" pitchFamily="18" charset="-128"/>
            </a:endParaRPr>
          </a:p>
          <a:p>
            <a:r>
              <a:rPr kumimoji="1" lang="ja-JP" altLang="en-US" sz="2400" dirty="0">
                <a:latin typeface="ＭＳ Ｐ明朝" panose="02020600040205080304" pitchFamily="18" charset="-128"/>
                <a:ea typeface="ＭＳ Ｐ明朝" panose="02020600040205080304" pitchFamily="18" charset="-128"/>
              </a:rPr>
              <a:t>⑪官僚のあり方をを見直し、外部登用</a:t>
            </a:r>
            <a:r>
              <a:rPr kumimoji="1" lang="en-US" altLang="ja-JP" sz="2400" dirty="0">
                <a:latin typeface="ＭＳ Ｐ明朝" panose="02020600040205080304" pitchFamily="18" charset="-128"/>
                <a:ea typeface="ＭＳ Ｐ明朝" panose="02020600040205080304" pitchFamily="18" charset="-128"/>
              </a:rPr>
              <a:t>70</a:t>
            </a:r>
            <a:r>
              <a:rPr kumimoji="1" lang="ja-JP" altLang="en-US" sz="2400" dirty="0">
                <a:latin typeface="ＭＳ Ｐ明朝" panose="02020600040205080304" pitchFamily="18" charset="-128"/>
                <a:ea typeface="ＭＳ Ｐ明朝" panose="02020600040205080304" pitchFamily="18" charset="-128"/>
              </a:rPr>
              <a:t>人で官邸主導体制を確立。</a:t>
            </a:r>
            <a:endParaRPr kumimoji="1" lang="en-US" altLang="ja-JP" sz="2400" dirty="0">
              <a:latin typeface="ＭＳ Ｐ明朝" panose="02020600040205080304" pitchFamily="18" charset="-128"/>
              <a:ea typeface="ＭＳ Ｐ明朝" panose="02020600040205080304" pitchFamily="18" charset="-128"/>
            </a:endParaRPr>
          </a:p>
          <a:p>
            <a:r>
              <a:rPr lang="ja-JP" altLang="en-US" sz="2400" dirty="0">
                <a:latin typeface="ＭＳ Ｐ明朝" panose="02020600040205080304" pitchFamily="18" charset="-128"/>
                <a:ea typeface="ＭＳ Ｐ明朝" panose="02020600040205080304" pitchFamily="18" charset="-128"/>
              </a:rPr>
              <a:t>⑬ダイアナの死に冷淡であった女王を説得、王室と国民の距離を縮めるよう努力。</a:t>
            </a:r>
            <a:endParaRPr lang="en-US" altLang="ja-JP" sz="2400" dirty="0">
              <a:latin typeface="ＭＳ Ｐ明朝" panose="02020600040205080304" pitchFamily="18" charset="-128"/>
              <a:ea typeface="ＭＳ Ｐ明朝" panose="02020600040205080304" pitchFamily="18" charset="-128"/>
            </a:endParaRPr>
          </a:p>
          <a:p>
            <a:r>
              <a:rPr kumimoji="1" lang="ja-JP" altLang="en-US" sz="2400" dirty="0">
                <a:latin typeface="ＭＳ Ｐ明朝" panose="02020600040205080304" pitchFamily="18" charset="-128"/>
                <a:ea typeface="ＭＳ Ｐ明朝" panose="02020600040205080304" pitchFamily="18" charset="-128"/>
              </a:rPr>
              <a:t>⑭北アイルランド紛争解決交渉を主導、これまで誰もなし得なかった和平を実現。</a:t>
            </a:r>
            <a:endParaRPr kumimoji="1" lang="en-US" altLang="ja-JP" sz="2400" dirty="0">
              <a:latin typeface="ＭＳ Ｐ明朝" panose="02020600040205080304" pitchFamily="18" charset="-128"/>
              <a:ea typeface="ＭＳ Ｐ明朝" panose="02020600040205080304" pitchFamily="18" charset="-128"/>
            </a:endParaRPr>
          </a:p>
          <a:p>
            <a:r>
              <a:rPr lang="ja-JP" altLang="en-US" sz="2400" dirty="0">
                <a:latin typeface="ＭＳ Ｐ明朝" panose="02020600040205080304" pitchFamily="18" charset="-128"/>
                <a:ea typeface="ＭＳ Ｐ明朝" panose="02020600040205080304" pitchFamily="18" charset="-128"/>
              </a:rPr>
              <a:t>㉘最後の</a:t>
            </a:r>
            <a:r>
              <a:rPr lang="en-US" altLang="ja-JP" sz="2400" dirty="0">
                <a:latin typeface="ＭＳ Ｐ明朝" panose="02020600040205080304" pitchFamily="18" charset="-128"/>
                <a:ea typeface="ＭＳ Ｐ明朝" panose="02020600040205080304" pitchFamily="18" charset="-128"/>
              </a:rPr>
              <a:t>2</a:t>
            </a:r>
            <a:r>
              <a:rPr lang="ja-JP" altLang="en-US" sz="2400" dirty="0">
                <a:latin typeface="ＭＳ Ｐ明朝" panose="02020600040205080304" pitchFamily="18" charset="-128"/>
                <a:ea typeface="ＭＳ Ｐ明朝" panose="02020600040205080304" pitchFamily="18" charset="-128"/>
              </a:rPr>
              <a:t>年は教育・年金改革に執心。</a:t>
            </a:r>
            <a:r>
              <a:rPr lang="ja-JP" altLang="en-US" sz="2400" b="1" u="sng" dirty="0">
                <a:latin typeface="ＭＳ Ｐ明朝" panose="02020600040205080304" pitchFamily="18" charset="-128"/>
                <a:ea typeface="ＭＳ Ｐ明朝" panose="02020600040205080304" pitchFamily="18" charset="-128"/>
              </a:rPr>
              <a:t>公的年金は維持し、その年金を個人の努力で積み増すことができる改革案をまとめた。この改革はメディアで大きく報じられることはなかった。</a:t>
            </a:r>
            <a:endParaRPr lang="en-US" altLang="ja-JP" sz="2400" b="1" u="sng" dirty="0">
              <a:latin typeface="ＭＳ Ｐ明朝" panose="02020600040205080304" pitchFamily="18" charset="-128"/>
              <a:ea typeface="ＭＳ Ｐ明朝" panose="02020600040205080304" pitchFamily="18" charset="-128"/>
            </a:endParaRPr>
          </a:p>
          <a:p>
            <a:r>
              <a:rPr lang="ja-JP" altLang="en-US" sz="2400" dirty="0">
                <a:latin typeface="ＭＳ Ｐ明朝" panose="02020600040205080304" pitchFamily="18" charset="-128"/>
                <a:ea typeface="ＭＳ Ｐ明朝" panose="02020600040205080304" pitchFamily="18" charset="-128"/>
              </a:rPr>
              <a:t>㉘職員の採用や給与設定をより柔軟に行う教育改革は目標を達成。</a:t>
            </a:r>
            <a:endParaRPr kumimoji="1" lang="en-US" altLang="ja-JP" sz="2400"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927432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1">
            <a:extLst>
              <a:ext uri="{FF2B5EF4-FFF2-40B4-BE49-F238E27FC236}">
                <a16:creationId xmlns:a16="http://schemas.microsoft.com/office/drawing/2014/main" id="{E558609E-0B50-BADD-E3AA-EC50A5DD13A7}"/>
              </a:ext>
            </a:extLst>
          </p:cNvPr>
          <p:cNvSpPr>
            <a:spLocks noGrp="1"/>
          </p:cNvSpPr>
          <p:nvPr>
            <p:ph type="title"/>
          </p:nvPr>
        </p:nvSpPr>
        <p:spPr/>
        <p:txBody>
          <a:bodyPr>
            <a:normAutofit/>
          </a:bodyPr>
          <a:lstStyle/>
          <a:p>
            <a:r>
              <a:rPr lang="ja-JP" altLang="en-US" sz="3200" b="1" dirty="0">
                <a:latin typeface="ＭＳ Ｐ明朝" panose="02020600040205080304" pitchFamily="18" charset="-128"/>
                <a:ea typeface="ＭＳ Ｐ明朝" panose="02020600040205080304" pitchFamily="18" charset="-128"/>
              </a:rPr>
              <a:t>「私の履歴書」</a:t>
            </a:r>
            <a:r>
              <a:rPr lang="en-US" altLang="ja-JP" sz="3200" b="1" dirty="0">
                <a:latin typeface="ＭＳ Ｐ明朝" panose="02020600040205080304" pitchFamily="18" charset="-128"/>
                <a:ea typeface="ＭＳ Ｐ明朝" panose="02020600040205080304" pitchFamily="18" charset="-128"/>
              </a:rPr>
              <a:t>100</a:t>
            </a:r>
            <a:r>
              <a:rPr lang="ja-JP" altLang="en-US" sz="3200" b="1" dirty="0">
                <a:latin typeface="ＭＳ Ｐ明朝" panose="02020600040205080304" pitchFamily="18" charset="-128"/>
                <a:ea typeface="ＭＳ Ｐ明朝" panose="02020600040205080304" pitchFamily="18" charset="-128"/>
              </a:rPr>
              <a:t>人にトニー・ブレアが選抜された理由？</a:t>
            </a:r>
          </a:p>
        </p:txBody>
      </p:sp>
      <p:sp>
        <p:nvSpPr>
          <p:cNvPr id="13" name="コンテンツ プレースホルダー 12">
            <a:extLst>
              <a:ext uri="{FF2B5EF4-FFF2-40B4-BE49-F238E27FC236}">
                <a16:creationId xmlns:a16="http://schemas.microsoft.com/office/drawing/2014/main" id="{5336DFEE-04FE-58BF-0D6B-5737869640B5}"/>
              </a:ext>
            </a:extLst>
          </p:cNvPr>
          <p:cNvSpPr>
            <a:spLocks noGrp="1"/>
          </p:cNvSpPr>
          <p:nvPr>
            <p:ph idx="1"/>
          </p:nvPr>
        </p:nvSpPr>
        <p:spPr>
          <a:xfrm>
            <a:off x="838200" y="1774371"/>
            <a:ext cx="10515600" cy="4402592"/>
          </a:xfrm>
        </p:spPr>
        <p:txBody>
          <a:bodyPr>
            <a:normAutofit lnSpcReduction="10000"/>
          </a:bodyPr>
          <a:lstStyle/>
          <a:p>
            <a:r>
              <a:rPr lang="ja-JP" altLang="en-US" sz="2400" dirty="0">
                <a:latin typeface="ＭＳ Ｐ明朝" panose="02020600040205080304" pitchFamily="18" charset="-128"/>
                <a:ea typeface="ＭＳ Ｐ明朝" panose="02020600040205080304" pitchFamily="18" charset="-128"/>
              </a:rPr>
              <a:t>吉田勝昭氏が、自著「私の履歴書・</a:t>
            </a:r>
            <a:r>
              <a:rPr lang="en-US" altLang="ja-JP" sz="2400" dirty="0">
                <a:latin typeface="ＭＳ Ｐ明朝" panose="02020600040205080304" pitchFamily="18" charset="-128"/>
                <a:ea typeface="ＭＳ Ｐ明朝" panose="02020600040205080304" pitchFamily="18" charset="-128"/>
              </a:rPr>
              <a:t>100</a:t>
            </a:r>
            <a:r>
              <a:rPr lang="ja-JP" altLang="en-US" sz="2400" dirty="0">
                <a:latin typeface="ＭＳ Ｐ明朝" panose="02020600040205080304" pitchFamily="18" charset="-128"/>
                <a:ea typeface="ＭＳ Ｐ明朝" panose="02020600040205080304" pitchFamily="18" charset="-128"/>
              </a:rPr>
              <a:t>人が教えてくれた人生を生き抜くヒント」にマーガレット・サッチャーではなく、トニー・ブレアを選抜されたのは慧眼。</a:t>
            </a:r>
            <a:endParaRPr lang="en-US" altLang="ja-JP" sz="2400" dirty="0">
              <a:latin typeface="ＭＳ Ｐ明朝" panose="02020600040205080304" pitchFamily="18" charset="-128"/>
              <a:ea typeface="ＭＳ Ｐ明朝" panose="02020600040205080304" pitchFamily="18" charset="-128"/>
            </a:endParaRPr>
          </a:p>
          <a:p>
            <a:r>
              <a:rPr lang="ja-JP" altLang="en-US" sz="2400" dirty="0">
                <a:latin typeface="ＭＳ Ｐ明朝" panose="02020600040205080304" pitchFamily="18" charset="-128"/>
                <a:ea typeface="ＭＳ Ｐ明朝" panose="02020600040205080304" pitchFamily="18" charset="-128"/>
              </a:rPr>
              <a:t>サッチャーは、行き過ぎた福祉社会、非効率な国営企業の民営化、力をつけ過ぎた労働組合の抑圧などの旧弊破壊に果敢に取り組んだ。</a:t>
            </a:r>
            <a:endParaRPr lang="en-US" altLang="ja-JP" sz="2400" dirty="0">
              <a:latin typeface="ＭＳ Ｐ明朝" panose="02020600040205080304" pitchFamily="18" charset="-128"/>
              <a:ea typeface="ＭＳ Ｐ明朝" panose="02020600040205080304" pitchFamily="18" charset="-128"/>
            </a:endParaRPr>
          </a:p>
          <a:p>
            <a:r>
              <a:rPr lang="ja-JP" altLang="en-US" sz="2400" dirty="0">
                <a:latin typeface="ＭＳ Ｐ明朝" panose="02020600040205080304" pitchFamily="18" charset="-128"/>
                <a:ea typeface="ＭＳ Ｐ明朝" panose="02020600040205080304" pitchFamily="18" charset="-128"/>
              </a:rPr>
              <a:t>これに対し、ブレアは①自助・共助をベースとする私的年金制度の構築、②サッチャー首相が断行した民営化路線の継承、③支持基盤の労組からの決別といった思い切った改革を党内の反対派を抑え込んで実現した。</a:t>
            </a:r>
            <a:endParaRPr lang="en-US" altLang="ja-JP" sz="2400" dirty="0">
              <a:latin typeface="ＭＳ Ｐ明朝" panose="02020600040205080304" pitchFamily="18" charset="-128"/>
              <a:ea typeface="ＭＳ Ｐ明朝" panose="02020600040205080304" pitchFamily="18" charset="-128"/>
            </a:endParaRPr>
          </a:p>
          <a:p>
            <a:r>
              <a:rPr lang="ja-JP" altLang="en-US" sz="2400" dirty="0">
                <a:latin typeface="ＭＳ Ｐ明朝" panose="02020600040205080304" pitchFamily="18" charset="-128"/>
                <a:ea typeface="ＭＳ Ｐ明朝" panose="02020600040205080304" pitchFamily="18" charset="-128"/>
              </a:rPr>
              <a:t>「現代政治で奇妙なのは、大衆の多くは中道の政策を求めているのに、政党は党派色を強めていることだ。政党には様々な既得権益を持つ支持者がいるが、そうした利益集団は公共の利益を代表していない。」</a:t>
            </a:r>
            <a:endParaRPr lang="en-US" altLang="ja-JP" sz="2400" dirty="0">
              <a:latin typeface="ＭＳ Ｐ明朝" panose="02020600040205080304" pitchFamily="18" charset="-128"/>
              <a:ea typeface="ＭＳ Ｐ明朝" panose="02020600040205080304" pitchFamily="18" charset="-128"/>
            </a:endParaRPr>
          </a:p>
          <a:p>
            <a:r>
              <a:rPr lang="ja-JP" altLang="en-US" sz="2400" dirty="0">
                <a:latin typeface="ＭＳ Ｐ明朝" panose="02020600040205080304" pitchFamily="18" charset="-128"/>
                <a:ea typeface="ＭＳ Ｐ明朝" panose="02020600040205080304" pitchFamily="18" charset="-128"/>
              </a:rPr>
              <a:t>ブレアはこのような信念から、自身の意見を周りを恐れず意欲的に時間をかけて披瀝し、反対派をも説得して実現するという根気・根性のある政治家であった。</a:t>
            </a:r>
          </a:p>
        </p:txBody>
      </p:sp>
    </p:spTree>
    <p:extLst>
      <p:ext uri="{BB962C8B-B14F-4D97-AF65-F5344CB8AC3E}">
        <p14:creationId xmlns:p14="http://schemas.microsoft.com/office/powerpoint/2010/main" val="1601009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90870C7-BB1F-A149-4082-74AA02034C82}"/>
              </a:ext>
            </a:extLst>
          </p:cNvPr>
          <p:cNvSpPr>
            <a:spLocks noGrp="1"/>
          </p:cNvSpPr>
          <p:nvPr>
            <p:ph type="title"/>
          </p:nvPr>
        </p:nvSpPr>
        <p:spPr>
          <a:xfrm>
            <a:off x="838200" y="365126"/>
            <a:ext cx="10515600" cy="1191532"/>
          </a:xfrm>
        </p:spPr>
        <p:txBody>
          <a:bodyPr>
            <a:normAutofit/>
          </a:bodyPr>
          <a:lstStyle/>
          <a:p>
            <a:r>
              <a:rPr lang="ja-JP" altLang="ja-JP" sz="3200" b="1" kern="100" dirty="0">
                <a:effectLst/>
                <a:latin typeface="ＭＳ 明朝" panose="02020609040205080304" pitchFamily="17" charset="-128"/>
                <a:ea typeface="ＭＳ 明朝" panose="02020609040205080304" pitchFamily="17" charset="-128"/>
                <a:cs typeface="Times New Roman" panose="02020603050405020304" pitchFamily="18" charset="0"/>
              </a:rPr>
              <a:t>ブレア政権</a:t>
            </a:r>
            <a:r>
              <a:rPr lang="ja-JP" altLang="en-US" sz="3200" b="1" kern="100" dirty="0">
                <a:effectLst/>
                <a:latin typeface="ＭＳ 明朝" panose="02020609040205080304" pitchFamily="17" charset="-128"/>
                <a:ea typeface="ＭＳ 明朝" panose="02020609040205080304" pitchFamily="17" charset="-128"/>
                <a:cs typeface="Times New Roman" panose="02020603050405020304" pitchFamily="18" charset="0"/>
              </a:rPr>
              <a:t>による</a:t>
            </a:r>
            <a:r>
              <a:rPr lang="ja-JP" altLang="ja-JP" sz="3200" b="1" kern="100" dirty="0">
                <a:effectLst/>
                <a:latin typeface="ＭＳ 明朝" panose="02020609040205080304" pitchFamily="17" charset="-128"/>
                <a:ea typeface="ＭＳ 明朝" panose="02020609040205080304" pitchFamily="17" charset="-128"/>
                <a:cs typeface="Times New Roman" panose="02020603050405020304" pitchFamily="18" charset="0"/>
              </a:rPr>
              <a:t>私的年金導入</a:t>
            </a:r>
            <a:r>
              <a:rPr lang="ja-JP" altLang="en-US" sz="3200" b="1" kern="100" dirty="0">
                <a:effectLst/>
                <a:latin typeface="ＭＳ 明朝" panose="02020609040205080304" pitchFamily="17" charset="-128"/>
                <a:ea typeface="ＭＳ 明朝" panose="02020609040205080304" pitchFamily="17" charset="-128"/>
                <a:cs typeface="Times New Roman" panose="02020603050405020304" pitchFamily="18" charset="0"/>
              </a:rPr>
              <a:t>の経緯（１）</a:t>
            </a:r>
            <a:br>
              <a:rPr lang="ja-JP" altLang="ja-JP" sz="3200" kern="100" dirty="0">
                <a:effectLst/>
                <a:latin typeface="ＭＳ 明朝" panose="02020609040205080304" pitchFamily="17" charset="-128"/>
                <a:ea typeface="ＭＳ 明朝" panose="02020609040205080304" pitchFamily="17" charset="-128"/>
                <a:cs typeface="Times New Roman" panose="02020603050405020304" pitchFamily="18" charset="0"/>
              </a:rPr>
            </a:br>
            <a:endParaRPr kumimoji="1" lang="ja-JP" altLang="en-US" sz="3200" dirty="0"/>
          </a:p>
        </p:txBody>
      </p:sp>
      <p:sp>
        <p:nvSpPr>
          <p:cNvPr id="3" name="コンテンツ プレースホルダー 2">
            <a:extLst>
              <a:ext uri="{FF2B5EF4-FFF2-40B4-BE49-F238E27FC236}">
                <a16:creationId xmlns:a16="http://schemas.microsoft.com/office/drawing/2014/main" id="{D0F3D41A-AF71-EA16-4C81-B2DFA456DAA4}"/>
              </a:ext>
            </a:extLst>
          </p:cNvPr>
          <p:cNvSpPr>
            <a:spLocks noGrp="1"/>
          </p:cNvSpPr>
          <p:nvPr>
            <p:ph idx="1"/>
          </p:nvPr>
        </p:nvSpPr>
        <p:spPr>
          <a:xfrm>
            <a:off x="838200" y="1023257"/>
            <a:ext cx="10515600" cy="5584372"/>
          </a:xfrm>
        </p:spPr>
        <p:txBody>
          <a:bodyPr>
            <a:normAutofit fontScale="92500"/>
          </a:bodyPr>
          <a:lstStyle/>
          <a:p>
            <a:pPr indent="0" algn="just">
              <a:buNone/>
            </a:pPr>
            <a:endParaRPr lang="ja-JP" altLang="ja-JP" sz="18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52400"/>
            <a:r>
              <a:rPr lang="ja-JP"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英国の「</a:t>
            </a:r>
            <a:r>
              <a:rPr lang="en-US"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DC</a:t>
            </a:r>
            <a:r>
              <a:rPr lang="ja-JP"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の間接保有：</a:t>
            </a:r>
            <a:r>
              <a:rPr lang="en-US"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14.4%</a:t>
            </a:r>
            <a:r>
              <a:rPr lang="ja-JP"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」は</a:t>
            </a:r>
            <a:r>
              <a:rPr lang="en-US"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2000</a:t>
            </a:r>
            <a:r>
              <a:rPr lang="ja-JP"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年代に入ってから急増したもの</a:t>
            </a:r>
            <a:r>
              <a:rPr lang="ja-JP" altLang="en-US"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この比率が</a:t>
            </a:r>
            <a:r>
              <a:rPr lang="en-US"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0.5%</a:t>
            </a:r>
            <a:r>
              <a:rPr lang="ja-JP"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に過ぎない日本が範とすべきすべき好個の先例である。</a:t>
            </a:r>
            <a:r>
              <a:rPr lang="en-US"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図表</a:t>
            </a:r>
            <a:r>
              <a:rPr lang="en-US"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1</a:t>
            </a:r>
            <a:r>
              <a:rPr lang="ja-JP"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、左右最下欄</a:t>
            </a:r>
            <a:r>
              <a:rPr lang="en-US"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a:t>
            </a:r>
            <a:endParaRPr lang="ja-JP"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endParaRPr>
          </a:p>
          <a:p>
            <a:pPr indent="152400"/>
            <a:r>
              <a:rPr lang="ja-JP"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英国の年金制度は、</a:t>
            </a:r>
            <a:r>
              <a:rPr lang="en-US"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1942 </a:t>
            </a:r>
            <a:r>
              <a:rPr lang="ja-JP"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年のベバリッジ報告に基づき、政府が「揺り篭から墓場まで」面倒を看る福祉国家に実現を目指して公的年金中心で設計され、給付額は第二次大戦後徐々に増やされてきた。</a:t>
            </a:r>
          </a:p>
          <a:p>
            <a:pPr indent="152400"/>
            <a:r>
              <a:rPr lang="en-US"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79 </a:t>
            </a:r>
            <a:r>
              <a:rPr lang="ja-JP"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年に成立したサッチャー政権は、この高福祉政策が英国経済の成長を阻害しているとして、公的年金の給付水準を段階的に引下げ、脱公的年金促進策を</a:t>
            </a:r>
            <a:r>
              <a:rPr lang="ja-JP" altLang="en-US"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とった。その結果</a:t>
            </a:r>
            <a:r>
              <a:rPr lang="ja-JP"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、公的年金の老後生活の保障機能は十分</a:t>
            </a:r>
            <a:r>
              <a:rPr lang="ja-JP" altLang="en-US"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で</a:t>
            </a:r>
            <a:r>
              <a:rPr lang="ja-JP"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は</a:t>
            </a:r>
            <a:r>
              <a:rPr lang="ja-JP" altLang="en-US"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なく</a:t>
            </a:r>
            <a:r>
              <a:rPr lang="ja-JP"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なった。</a:t>
            </a:r>
          </a:p>
          <a:p>
            <a:pPr indent="152400"/>
            <a:r>
              <a:rPr lang="ja-JP"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ブレア政権は、この事態に危機感を募らせ、</a:t>
            </a:r>
            <a:r>
              <a:rPr lang="ja-JP" altLang="en-US"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サッチャー政権が置き去りにして残した中・低所得者層の年金充実を図る改革を強力に推し進めた。</a:t>
            </a:r>
            <a:endParaRPr lang="en-US"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endParaRPr>
          </a:p>
          <a:p>
            <a:pPr indent="152400"/>
            <a:r>
              <a:rPr lang="ja-JP" altLang="en-US"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最終的には、</a:t>
            </a:r>
            <a:r>
              <a:rPr lang="en-US"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2006</a:t>
            </a:r>
            <a:r>
              <a:rPr lang="ja-JP"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年</a:t>
            </a:r>
            <a:r>
              <a:rPr lang="en-US"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12</a:t>
            </a:r>
            <a:r>
              <a:rPr lang="ja-JP"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月に職域年金未加入者を対象とする老後資金の積み立て促進策として新たに</a:t>
            </a:r>
            <a:r>
              <a:rPr lang="ja-JP" altLang="ja-JP" sz="2600" b="1" u="sng" kern="100" dirty="0">
                <a:effectLst/>
                <a:latin typeface="ＭＳ Ｐ明朝" panose="02020600040205080304" pitchFamily="18" charset="-128"/>
                <a:ea typeface="ＭＳ Ｐ明朝" panose="02020600040205080304" pitchFamily="18" charset="-128"/>
                <a:cs typeface="Times New Roman" panose="02020603050405020304" pitchFamily="18" charset="0"/>
              </a:rPr>
              <a:t>「国民年金貯蓄制度</a:t>
            </a:r>
            <a:r>
              <a:rPr lang="en-US" altLang="ja-JP" sz="2600" b="1" u="sng" kern="100" dirty="0">
                <a:effectLst/>
                <a:latin typeface="ＭＳ Ｐ明朝" panose="02020600040205080304" pitchFamily="18" charset="-128"/>
                <a:ea typeface="ＭＳ Ｐ明朝" panose="02020600040205080304" pitchFamily="18" charset="-128"/>
                <a:cs typeface="Times New Roman" panose="02020603050405020304" pitchFamily="18" charset="0"/>
              </a:rPr>
              <a:t>(NPSS</a:t>
            </a:r>
            <a:r>
              <a:rPr lang="ja-JP" altLang="ja-JP" sz="2600" b="1" u="sng" kern="100" dirty="0">
                <a:effectLst/>
                <a:latin typeface="ＭＳ Ｐ明朝" panose="02020600040205080304" pitchFamily="18" charset="-128"/>
                <a:ea typeface="ＭＳ Ｐ明朝" panose="02020600040205080304" pitchFamily="18" charset="-128"/>
                <a:cs typeface="Times New Roman" panose="02020603050405020304" pitchFamily="18" charset="0"/>
              </a:rPr>
              <a:t>：</a:t>
            </a:r>
            <a:r>
              <a:rPr lang="en-US" altLang="ja-JP" sz="2600" b="1" u="sng" kern="100" dirty="0">
                <a:effectLst/>
                <a:latin typeface="ＭＳ Ｐ明朝" panose="02020600040205080304" pitchFamily="18" charset="-128"/>
                <a:ea typeface="ＭＳ Ｐ明朝" panose="02020600040205080304" pitchFamily="18" charset="-128"/>
                <a:cs typeface="Times New Roman" panose="02020603050405020304" pitchFamily="18" charset="0"/>
              </a:rPr>
              <a:t>National Pensions Saving Scheme)</a:t>
            </a:r>
            <a:r>
              <a:rPr lang="ja-JP"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を開始すると決定した。</a:t>
            </a:r>
            <a:endParaRPr lang="en-US"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endParaRPr>
          </a:p>
          <a:p>
            <a:pPr marL="0" indent="0">
              <a:buNone/>
            </a:pPr>
            <a:endParaRPr kumimoji="1" lang="ja-JP" altLang="en-US" sz="2400" dirty="0"/>
          </a:p>
        </p:txBody>
      </p:sp>
    </p:spTree>
    <p:extLst>
      <p:ext uri="{BB962C8B-B14F-4D97-AF65-F5344CB8AC3E}">
        <p14:creationId xmlns:p14="http://schemas.microsoft.com/office/powerpoint/2010/main" val="9101100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A70AC55-ADA3-36F6-8636-D73C035B953F}"/>
              </a:ext>
            </a:extLst>
          </p:cNvPr>
          <p:cNvSpPr>
            <a:spLocks noGrp="1"/>
          </p:cNvSpPr>
          <p:nvPr>
            <p:ph type="title"/>
          </p:nvPr>
        </p:nvSpPr>
        <p:spPr/>
        <p:txBody>
          <a:bodyPr>
            <a:normAutofit/>
          </a:bodyPr>
          <a:lstStyle/>
          <a:p>
            <a:r>
              <a:rPr lang="ja-JP" altLang="ja-JP" sz="3200" b="1" kern="100" dirty="0">
                <a:effectLst/>
                <a:latin typeface="ＭＳ 明朝" panose="02020609040205080304" pitchFamily="17" charset="-128"/>
                <a:ea typeface="ＭＳ 明朝" panose="02020609040205080304" pitchFamily="17" charset="-128"/>
                <a:cs typeface="Times New Roman" panose="02020603050405020304" pitchFamily="18" charset="0"/>
              </a:rPr>
              <a:t>ブレア政権</a:t>
            </a:r>
            <a:r>
              <a:rPr lang="ja-JP" altLang="en-US" sz="3200" b="1" kern="100" dirty="0">
                <a:effectLst/>
                <a:latin typeface="ＭＳ 明朝" panose="02020609040205080304" pitchFamily="17" charset="-128"/>
                <a:ea typeface="ＭＳ 明朝" panose="02020609040205080304" pitchFamily="17" charset="-128"/>
                <a:cs typeface="Times New Roman" panose="02020603050405020304" pitchFamily="18" charset="0"/>
              </a:rPr>
              <a:t>による</a:t>
            </a:r>
            <a:r>
              <a:rPr lang="ja-JP" altLang="ja-JP" sz="3200" b="1" kern="100" dirty="0">
                <a:effectLst/>
                <a:latin typeface="ＭＳ 明朝" panose="02020609040205080304" pitchFamily="17" charset="-128"/>
                <a:ea typeface="ＭＳ 明朝" panose="02020609040205080304" pitchFamily="17" charset="-128"/>
                <a:cs typeface="Times New Roman" panose="02020603050405020304" pitchFamily="18" charset="0"/>
              </a:rPr>
              <a:t>私的年金導入</a:t>
            </a:r>
            <a:r>
              <a:rPr lang="ja-JP" altLang="en-US" sz="3200" b="1" kern="100" dirty="0">
                <a:effectLst/>
                <a:latin typeface="ＭＳ 明朝" panose="02020609040205080304" pitchFamily="17" charset="-128"/>
                <a:ea typeface="ＭＳ 明朝" panose="02020609040205080304" pitchFamily="17" charset="-128"/>
                <a:cs typeface="Times New Roman" panose="02020603050405020304" pitchFamily="18" charset="0"/>
              </a:rPr>
              <a:t>の経緯（２）</a:t>
            </a:r>
            <a:endParaRPr kumimoji="1" lang="ja-JP" altLang="en-US" sz="3200" dirty="0"/>
          </a:p>
        </p:txBody>
      </p:sp>
      <p:sp>
        <p:nvSpPr>
          <p:cNvPr id="3" name="コンテンツ プレースホルダー 2">
            <a:extLst>
              <a:ext uri="{FF2B5EF4-FFF2-40B4-BE49-F238E27FC236}">
                <a16:creationId xmlns:a16="http://schemas.microsoft.com/office/drawing/2014/main" id="{8B8C4966-4143-2100-B451-E77F4B61A5CC}"/>
              </a:ext>
            </a:extLst>
          </p:cNvPr>
          <p:cNvSpPr>
            <a:spLocks noGrp="1"/>
          </p:cNvSpPr>
          <p:nvPr>
            <p:ph idx="1"/>
          </p:nvPr>
        </p:nvSpPr>
        <p:spPr>
          <a:xfrm>
            <a:off x="838200" y="1578429"/>
            <a:ext cx="10515600" cy="4598534"/>
          </a:xfrm>
        </p:spPr>
        <p:txBody>
          <a:bodyPr>
            <a:normAutofit fontScale="92500" lnSpcReduction="20000"/>
          </a:bodyPr>
          <a:lstStyle/>
          <a:p>
            <a:pPr indent="152400"/>
            <a:r>
              <a:rPr lang="ja-JP"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英国の年金</a:t>
            </a:r>
            <a:r>
              <a:rPr lang="ja-JP" altLang="en-US"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制度</a:t>
            </a:r>
            <a:r>
              <a:rPr lang="ja-JP"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は日本同様に</a:t>
            </a:r>
            <a:r>
              <a:rPr lang="ja-JP" altLang="en-US"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基礎年金と企業年金の</a:t>
            </a:r>
            <a:r>
              <a:rPr lang="en-US"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2</a:t>
            </a:r>
            <a:r>
              <a:rPr lang="ja-JP"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階建て</a:t>
            </a:r>
            <a:r>
              <a:rPr lang="ja-JP" altLang="en-US"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改正のポイントは、</a:t>
            </a:r>
            <a:r>
              <a:rPr lang="en-US"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2</a:t>
            </a:r>
            <a:r>
              <a:rPr lang="ja-JP"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階部分を全面的に民営化し、財源は被用者本人と事業主がそれぞれ税引き後所得の</a:t>
            </a:r>
            <a:r>
              <a:rPr lang="en-US"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4</a:t>
            </a:r>
            <a:r>
              <a:rPr lang="ja-JP"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％づつを負担、ただし被用者は</a:t>
            </a:r>
            <a:r>
              <a:rPr lang="en-US"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3%</a:t>
            </a:r>
            <a:r>
              <a:rPr lang="ja-JP"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のみを自己負担し、</a:t>
            </a:r>
            <a:r>
              <a:rPr lang="en-US"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1%</a:t>
            </a:r>
            <a:r>
              <a:rPr lang="ja-JP"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は政府が減税措置の形で拠出する。</a:t>
            </a:r>
            <a:endParaRPr lang="en-US"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endParaRPr>
          </a:p>
          <a:p>
            <a:pPr indent="152400"/>
            <a:r>
              <a:rPr lang="ja-JP"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この改正により</a:t>
            </a:r>
            <a:r>
              <a:rPr lang="en-US"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1</a:t>
            </a:r>
            <a:r>
              <a:rPr lang="ja-JP"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階部分は公的保障、</a:t>
            </a:r>
            <a:r>
              <a:rPr lang="en-US"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2</a:t>
            </a:r>
            <a:r>
              <a:rPr lang="ja-JP"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階部分は個人の自助努力によって備えるという公私の役割分担が明確にされた。</a:t>
            </a:r>
          </a:p>
          <a:p>
            <a:pPr indent="152400">
              <a:lnSpc>
                <a:spcPct val="110000"/>
              </a:lnSpc>
            </a:pPr>
            <a:r>
              <a:rPr lang="ja-JP"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こ</a:t>
            </a:r>
            <a:r>
              <a:rPr lang="ja-JP" altLang="en-US"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の改正成否の</a:t>
            </a:r>
            <a:r>
              <a:rPr lang="ja-JP"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鍵となったのは、私的年金の普及であった。そこで、事業主に一定の要件を満たす労働者に対して</a:t>
            </a:r>
            <a:r>
              <a:rPr lang="en-US"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DC</a:t>
            </a:r>
            <a:r>
              <a:rPr lang="ja-JP"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主体の企業年金制度の提供を義務付けるという</a:t>
            </a:r>
            <a:r>
              <a:rPr lang="ja-JP" altLang="ja-JP" sz="2600" b="1" u="sng" kern="100" dirty="0">
                <a:effectLst/>
                <a:latin typeface="ＭＳ Ｐ明朝" panose="02020600040205080304" pitchFamily="18" charset="-128"/>
                <a:ea typeface="ＭＳ Ｐ明朝" panose="02020600040205080304" pitchFamily="18" charset="-128"/>
                <a:cs typeface="Times New Roman" panose="02020603050405020304" pitchFamily="18" charset="0"/>
              </a:rPr>
              <a:t>「自動加入制度」</a:t>
            </a:r>
            <a:r>
              <a:rPr lang="ja-JP"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を導入した。</a:t>
            </a:r>
          </a:p>
          <a:p>
            <a:pPr indent="152400"/>
            <a:r>
              <a:rPr lang="ja-JP"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これは、半強制的に労働者を企業年金に加入させ</a:t>
            </a:r>
            <a:r>
              <a:rPr lang="ja-JP" altLang="en-US"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る</a:t>
            </a:r>
            <a:r>
              <a:rPr lang="ja-JP"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義務化に近いもの</a:t>
            </a:r>
            <a:r>
              <a:rPr lang="ja-JP" altLang="en-US"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私的年金は任意に加入するものという原則論から、脱退は認められれているものの、免税のメリットと組み合わせて、強力に私的年金の拡充を図るものであった。</a:t>
            </a:r>
          </a:p>
          <a:p>
            <a:r>
              <a:rPr lang="ja-JP"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　現に、保険料</a:t>
            </a:r>
            <a:r>
              <a:rPr lang="en-US"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1%</a:t>
            </a:r>
            <a:r>
              <a:rPr lang="ja-JP" altLang="ja-JP" sz="2600" kern="100" dirty="0">
                <a:effectLst/>
                <a:latin typeface="ＭＳ Ｐ明朝" panose="02020600040205080304" pitchFamily="18" charset="-128"/>
                <a:ea typeface="ＭＳ Ｐ明朝" panose="02020600040205080304" pitchFamily="18" charset="-128"/>
                <a:cs typeface="Times New Roman" panose="02020603050405020304" pitchFamily="18" charset="0"/>
              </a:rPr>
              <a:t>分の税金投入メリットを享受する被用者の脱退はきわめて少なく、実態的には強制加入に近い巧みな制度設計となっている。</a:t>
            </a:r>
          </a:p>
          <a:p>
            <a:endParaRPr kumimoji="1" lang="ja-JP" altLang="en-US" sz="2400" dirty="0"/>
          </a:p>
        </p:txBody>
      </p:sp>
    </p:spTree>
    <p:extLst>
      <p:ext uri="{BB962C8B-B14F-4D97-AF65-F5344CB8AC3E}">
        <p14:creationId xmlns:p14="http://schemas.microsoft.com/office/powerpoint/2010/main" val="2133454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4539B97-55FF-8BBF-35B2-A6189BB66A93}"/>
              </a:ext>
            </a:extLst>
          </p:cNvPr>
          <p:cNvSpPr>
            <a:spLocks noGrp="1"/>
          </p:cNvSpPr>
          <p:nvPr>
            <p:ph type="title"/>
          </p:nvPr>
        </p:nvSpPr>
        <p:spPr/>
        <p:txBody>
          <a:bodyPr>
            <a:normAutofit/>
          </a:bodyPr>
          <a:lstStyle/>
          <a:p>
            <a:r>
              <a:rPr kumimoji="1" lang="ja-JP" altLang="en-US" sz="3200" b="1" dirty="0">
                <a:latin typeface="ＭＳ Ｐ明朝" panose="02020600040205080304" pitchFamily="18" charset="-128"/>
                <a:ea typeface="ＭＳ Ｐ明朝" panose="02020600040205080304" pitchFamily="18" charset="-128"/>
              </a:rPr>
              <a:t>企業に対する「私的年金」給付義務化が急務</a:t>
            </a:r>
          </a:p>
        </p:txBody>
      </p:sp>
      <p:sp>
        <p:nvSpPr>
          <p:cNvPr id="3" name="コンテンツ プレースホルダー 2">
            <a:extLst>
              <a:ext uri="{FF2B5EF4-FFF2-40B4-BE49-F238E27FC236}">
                <a16:creationId xmlns:a16="http://schemas.microsoft.com/office/drawing/2014/main" id="{5D2A2781-3DFA-BD37-A471-2792AF642119}"/>
              </a:ext>
            </a:extLst>
          </p:cNvPr>
          <p:cNvSpPr>
            <a:spLocks noGrp="1"/>
          </p:cNvSpPr>
          <p:nvPr>
            <p:ph idx="1"/>
          </p:nvPr>
        </p:nvSpPr>
        <p:spPr>
          <a:xfrm>
            <a:off x="838200" y="1534886"/>
            <a:ext cx="10515600" cy="4844143"/>
          </a:xfrm>
        </p:spPr>
        <p:txBody>
          <a:bodyPr>
            <a:noAutofit/>
          </a:bodyPr>
          <a:lstStyle/>
          <a:p>
            <a:r>
              <a:rPr kumimoji="1" lang="ja-JP" altLang="en-US" sz="2400" dirty="0">
                <a:latin typeface="ＭＳ Ｐ明朝" panose="02020600040205080304" pitchFamily="18" charset="-128"/>
                <a:ea typeface="ＭＳ Ｐ明朝" panose="02020600040205080304" pitchFamily="18" charset="-128"/>
              </a:rPr>
              <a:t>英国の</a:t>
            </a:r>
            <a:r>
              <a:rPr kumimoji="1" lang="en-US" altLang="ja-JP" sz="2400" dirty="0">
                <a:latin typeface="ＭＳ Ｐ明朝" panose="02020600040205080304" pitchFamily="18" charset="-128"/>
                <a:ea typeface="ＭＳ Ｐ明朝" panose="02020600040205080304" pitchFamily="18" charset="-128"/>
              </a:rPr>
              <a:t>ISA</a:t>
            </a:r>
            <a:r>
              <a:rPr kumimoji="1" lang="ja-JP" altLang="en-US" sz="2400" dirty="0">
                <a:latin typeface="ＭＳ Ｐ明朝" panose="02020600040205080304" pitchFamily="18" charset="-128"/>
                <a:ea typeface="ＭＳ Ｐ明朝" panose="02020600040205080304" pitchFamily="18" charset="-128"/>
              </a:rPr>
              <a:t>残高は</a:t>
            </a:r>
            <a:r>
              <a:rPr lang="ja-JP" altLang="en-US" sz="2400" dirty="0">
                <a:latin typeface="ＭＳ Ｐ明朝" panose="02020600040205080304" pitchFamily="18" charset="-128"/>
                <a:ea typeface="ＭＳ Ｐ明朝" panose="02020600040205080304" pitchFamily="18" charset="-128"/>
              </a:rPr>
              <a:t>、</a:t>
            </a:r>
            <a:r>
              <a:rPr kumimoji="1" lang="en-US" altLang="ja-JP" sz="2400" dirty="0">
                <a:latin typeface="ＭＳ Ｐ明朝" panose="02020600040205080304" pitchFamily="18" charset="-128"/>
                <a:ea typeface="ＭＳ Ｐ明朝" panose="02020600040205080304" pitchFamily="18" charset="-128"/>
              </a:rPr>
              <a:t>71.6</a:t>
            </a:r>
            <a:r>
              <a:rPr kumimoji="1" lang="ja-JP" altLang="en-US" sz="2400" dirty="0">
                <a:latin typeface="ＭＳ Ｐ明朝" panose="02020600040205080304" pitchFamily="18" charset="-128"/>
                <a:ea typeface="ＭＳ Ｐ明朝" panose="02020600040205080304" pitchFamily="18" charset="-128"/>
              </a:rPr>
              <a:t>兆円（</a:t>
            </a:r>
            <a:r>
              <a:rPr kumimoji="1" lang="en-US" altLang="ja-JP" sz="2400" dirty="0">
                <a:latin typeface="ＭＳ Ｐ明朝" panose="02020600040205080304" pitchFamily="18" charset="-128"/>
                <a:ea typeface="ＭＳ Ｐ明朝" panose="02020600040205080304" pitchFamily="18" charset="-128"/>
              </a:rPr>
              <a:t>2022</a:t>
            </a:r>
            <a:r>
              <a:rPr kumimoji="1" lang="ja-JP" altLang="en-US" sz="2400" dirty="0">
                <a:latin typeface="ＭＳ Ｐ明朝" panose="02020600040205080304" pitchFamily="18" charset="-128"/>
                <a:ea typeface="ＭＳ Ｐ明朝" panose="02020600040205080304" pitchFamily="18" charset="-128"/>
              </a:rPr>
              <a:t>年末）、１人当たり</a:t>
            </a:r>
            <a:r>
              <a:rPr kumimoji="1" lang="en-US" altLang="ja-JP" sz="2400" dirty="0">
                <a:latin typeface="ＭＳ Ｐ明朝" panose="02020600040205080304" pitchFamily="18" charset="-128"/>
                <a:ea typeface="ＭＳ Ｐ明朝" panose="02020600040205080304" pitchFamily="18" charset="-128"/>
              </a:rPr>
              <a:t>1,000</a:t>
            </a:r>
            <a:r>
              <a:rPr kumimoji="1" lang="ja-JP" altLang="en-US" sz="2400" dirty="0">
                <a:latin typeface="ＭＳ Ｐ明朝" panose="02020600040205080304" pitchFamily="18" charset="-128"/>
                <a:ea typeface="ＭＳ Ｐ明朝" panose="02020600040205080304" pitchFamily="18" charset="-128"/>
              </a:rPr>
              <a:t>万円超。これに対し、日本の</a:t>
            </a:r>
            <a:r>
              <a:rPr kumimoji="1" lang="en-US" altLang="ja-JP" sz="2400" dirty="0">
                <a:latin typeface="ＭＳ Ｐ明朝" panose="02020600040205080304" pitchFamily="18" charset="-128"/>
                <a:ea typeface="ＭＳ Ｐ明朝" panose="02020600040205080304" pitchFamily="18" charset="-128"/>
              </a:rPr>
              <a:t>NISA</a:t>
            </a:r>
            <a:r>
              <a:rPr kumimoji="1" lang="ja-JP" altLang="en-US" sz="2400" dirty="0">
                <a:latin typeface="ＭＳ Ｐ明朝" panose="02020600040205080304" pitchFamily="18" charset="-128"/>
                <a:ea typeface="ＭＳ Ｐ明朝" panose="02020600040205080304" pitchFamily="18" charset="-128"/>
              </a:rPr>
              <a:t>残高推定は</a:t>
            </a:r>
            <a:r>
              <a:rPr kumimoji="1" lang="en-US" altLang="ja-JP" sz="2400" dirty="0">
                <a:latin typeface="ＭＳ Ｐ明朝" panose="02020600040205080304" pitchFamily="18" charset="-128"/>
                <a:ea typeface="ＭＳ Ｐ明朝" panose="02020600040205080304" pitchFamily="18" charset="-128"/>
              </a:rPr>
              <a:t>10</a:t>
            </a:r>
            <a:r>
              <a:rPr kumimoji="1" lang="ja-JP" altLang="en-US" sz="2400" dirty="0">
                <a:latin typeface="ＭＳ Ｐ明朝" panose="02020600040205080304" pitchFamily="18" charset="-128"/>
                <a:ea typeface="ＭＳ Ｐ明朝" panose="02020600040205080304" pitchFamily="18" charset="-128"/>
              </a:rPr>
              <a:t>兆円程度、</a:t>
            </a:r>
            <a:r>
              <a:rPr kumimoji="1" lang="en-US" altLang="ja-JP" sz="2400" dirty="0">
                <a:latin typeface="ＭＳ Ｐ明朝" panose="02020600040205080304" pitchFamily="18" charset="-128"/>
                <a:ea typeface="ＭＳ Ｐ明朝" panose="02020600040205080304" pitchFamily="18" charset="-128"/>
              </a:rPr>
              <a:t>1</a:t>
            </a:r>
            <a:r>
              <a:rPr kumimoji="1" lang="ja-JP" altLang="en-US" sz="2400" dirty="0">
                <a:latin typeface="ＭＳ Ｐ明朝" panose="02020600040205080304" pitchFamily="18" charset="-128"/>
                <a:ea typeface="ＭＳ Ｐ明朝" panose="02020600040205080304" pitchFamily="18" charset="-128"/>
              </a:rPr>
              <a:t>人当たりでは英国の</a:t>
            </a:r>
            <a:r>
              <a:rPr kumimoji="1" lang="en-US" altLang="ja-JP" sz="2400" dirty="0">
                <a:latin typeface="ＭＳ Ｐ明朝" panose="02020600040205080304" pitchFamily="18" charset="-128"/>
                <a:ea typeface="ＭＳ Ｐ明朝" panose="02020600040205080304" pitchFamily="18" charset="-128"/>
              </a:rPr>
              <a:t>1/10</a:t>
            </a:r>
            <a:r>
              <a:rPr kumimoji="1" lang="ja-JP" altLang="en-US" sz="2400" dirty="0">
                <a:latin typeface="ＭＳ Ｐ明朝" panose="02020600040205080304" pitchFamily="18" charset="-128"/>
                <a:ea typeface="ＭＳ Ｐ明朝" panose="02020600040205080304" pitchFamily="18" charset="-128"/>
              </a:rPr>
              <a:t>以下と少ない。</a:t>
            </a:r>
            <a:endParaRPr kumimoji="1" lang="en-US" altLang="ja-JP" sz="2400" dirty="0">
              <a:latin typeface="ＭＳ Ｐ明朝" panose="02020600040205080304" pitchFamily="18" charset="-128"/>
              <a:ea typeface="ＭＳ Ｐ明朝" panose="02020600040205080304" pitchFamily="18" charset="-128"/>
            </a:endParaRPr>
          </a:p>
          <a:p>
            <a:r>
              <a:rPr lang="ja-JP" altLang="en-US" sz="2400" dirty="0">
                <a:latin typeface="ＭＳ Ｐ明朝" panose="02020600040205080304" pitchFamily="18" charset="-128"/>
                <a:ea typeface="ＭＳ Ｐ明朝" panose="02020600040205080304" pitchFamily="18" charset="-128"/>
              </a:rPr>
              <a:t>これは、英国の</a:t>
            </a:r>
            <a:r>
              <a:rPr lang="en-US" altLang="ja-JP" sz="2400" dirty="0">
                <a:latin typeface="ＭＳ Ｐ明朝" panose="02020600040205080304" pitchFamily="18" charset="-128"/>
                <a:ea typeface="ＭＳ Ｐ明朝" panose="02020600040205080304" pitchFamily="18" charset="-128"/>
              </a:rPr>
              <a:t>ISA</a:t>
            </a:r>
            <a:r>
              <a:rPr lang="ja-JP" altLang="en-US" sz="2400" dirty="0">
                <a:latin typeface="ＭＳ Ｐ明朝" panose="02020600040205080304" pitchFamily="18" charset="-128"/>
                <a:ea typeface="ＭＳ Ｐ明朝" panose="02020600040205080304" pitchFamily="18" charset="-128"/>
              </a:rPr>
              <a:t>は</a:t>
            </a:r>
            <a:r>
              <a:rPr lang="en-US" altLang="ja-JP" sz="2400" dirty="0">
                <a:latin typeface="ＭＳ Ｐ明朝" panose="02020600040205080304" pitchFamily="18" charset="-128"/>
                <a:ea typeface="ＭＳ Ｐ明朝" panose="02020600040205080304" pitchFamily="18" charset="-128"/>
              </a:rPr>
              <a:t>2008</a:t>
            </a:r>
            <a:r>
              <a:rPr lang="ja-JP" altLang="en-US" sz="2400" dirty="0">
                <a:latin typeface="ＭＳ Ｐ明朝" panose="02020600040205080304" pitchFamily="18" charset="-128"/>
                <a:ea typeface="ＭＳ Ｐ明朝" panose="02020600040205080304" pitchFamily="18" charset="-128"/>
              </a:rPr>
              <a:t>年に恒久化されたのに対し、</a:t>
            </a:r>
            <a:r>
              <a:rPr lang="en-US" altLang="ja-JP" sz="2400" dirty="0">
                <a:latin typeface="ＭＳ Ｐ明朝" panose="02020600040205080304" pitchFamily="18" charset="-128"/>
                <a:ea typeface="ＭＳ Ｐ明朝" panose="02020600040205080304" pitchFamily="18" charset="-128"/>
              </a:rPr>
              <a:t>NISA</a:t>
            </a:r>
            <a:r>
              <a:rPr lang="ja-JP" altLang="en-US" sz="2400" dirty="0">
                <a:latin typeface="ＭＳ Ｐ明朝" panose="02020600040205080304" pitchFamily="18" charset="-128"/>
                <a:ea typeface="ＭＳ Ｐ明朝" panose="02020600040205080304" pitchFamily="18" charset="-128"/>
              </a:rPr>
              <a:t>はようやく</a:t>
            </a:r>
            <a:r>
              <a:rPr lang="en-US" altLang="ja-JP" sz="2400" dirty="0">
                <a:latin typeface="ＭＳ Ｐ明朝" panose="02020600040205080304" pitchFamily="18" charset="-128"/>
                <a:ea typeface="ＭＳ Ｐ明朝" panose="02020600040205080304" pitchFamily="18" charset="-128"/>
              </a:rPr>
              <a:t>2024</a:t>
            </a:r>
            <a:r>
              <a:rPr lang="ja-JP" altLang="en-US" sz="2400" dirty="0">
                <a:latin typeface="ＭＳ Ｐ明朝" panose="02020600040205080304" pitchFamily="18" charset="-128"/>
                <a:ea typeface="ＭＳ Ｐ明朝" panose="02020600040205080304" pitchFamily="18" charset="-128"/>
              </a:rPr>
              <a:t>年に至って恒久化された。この</a:t>
            </a:r>
            <a:r>
              <a:rPr lang="en-US" altLang="ja-JP" sz="2400" dirty="0">
                <a:latin typeface="ＭＳ Ｐ明朝" panose="02020600040205080304" pitchFamily="18" charset="-128"/>
                <a:ea typeface="ＭＳ Ｐ明朝" panose="02020600040205080304" pitchFamily="18" charset="-128"/>
              </a:rPr>
              <a:t>16</a:t>
            </a:r>
            <a:r>
              <a:rPr lang="ja-JP" altLang="en-US" sz="2400" dirty="0">
                <a:latin typeface="ＭＳ Ｐ明朝" panose="02020600040205080304" pitchFamily="18" charset="-128"/>
                <a:ea typeface="ＭＳ Ｐ明朝" panose="02020600040205080304" pitchFamily="18" charset="-128"/>
              </a:rPr>
              <a:t>年間の遅れに因るところが大きい。</a:t>
            </a:r>
            <a:endParaRPr lang="en-US" altLang="ja-JP" sz="2400" dirty="0">
              <a:latin typeface="ＭＳ Ｐ明朝" panose="02020600040205080304" pitchFamily="18" charset="-128"/>
              <a:ea typeface="ＭＳ Ｐ明朝" panose="02020600040205080304" pitchFamily="18" charset="-128"/>
            </a:endParaRPr>
          </a:p>
          <a:p>
            <a:r>
              <a:rPr lang="ja-JP" altLang="en-US" sz="2400" dirty="0">
                <a:latin typeface="ＭＳ Ｐ明朝" panose="02020600040205080304" pitchFamily="18" charset="-128"/>
                <a:ea typeface="ＭＳ Ｐ明朝" panose="02020600040205080304" pitchFamily="18" charset="-128"/>
              </a:rPr>
              <a:t>日本は</a:t>
            </a:r>
            <a:r>
              <a:rPr lang="en-US" altLang="ja-JP" sz="2400" dirty="0">
                <a:latin typeface="ＭＳ Ｐ明朝" panose="02020600040205080304" pitchFamily="18" charset="-128"/>
                <a:ea typeface="ＭＳ Ｐ明朝" panose="02020600040205080304" pitchFamily="18" charset="-128"/>
              </a:rPr>
              <a:t>75</a:t>
            </a:r>
            <a:r>
              <a:rPr lang="ja-JP" altLang="en-US" sz="2400" dirty="0">
                <a:latin typeface="ＭＳ Ｐ明朝" panose="02020600040205080304" pitchFamily="18" charset="-128"/>
                <a:ea typeface="ＭＳ Ｐ明朝" panose="02020600040205080304" pitchFamily="18" charset="-128"/>
              </a:rPr>
              <a:t>歳以上で公的年金を月</a:t>
            </a:r>
            <a:r>
              <a:rPr lang="en-US" altLang="ja-JP" sz="2400" dirty="0">
                <a:latin typeface="ＭＳ Ｐ明朝" panose="02020600040205080304" pitchFamily="18" charset="-128"/>
                <a:ea typeface="ＭＳ Ｐ明朝" panose="02020600040205080304" pitchFamily="18" charset="-128"/>
              </a:rPr>
              <a:t>10</a:t>
            </a:r>
            <a:r>
              <a:rPr lang="ja-JP" altLang="en-US" sz="2400" dirty="0">
                <a:latin typeface="ＭＳ Ｐ明朝" panose="02020600040205080304" pitchFamily="18" charset="-128"/>
                <a:ea typeface="ＭＳ Ｐ明朝" panose="02020600040205080304" pitchFamily="18" charset="-128"/>
              </a:rPr>
              <a:t>万円以下しか受給していない階層の割合が</a:t>
            </a:r>
            <a:r>
              <a:rPr lang="en-US" altLang="ja-JP" sz="2400" dirty="0">
                <a:latin typeface="ＭＳ Ｐ明朝" panose="02020600040205080304" pitchFamily="18" charset="-128"/>
                <a:ea typeface="ＭＳ Ｐ明朝" panose="02020600040205080304" pitchFamily="18" charset="-128"/>
              </a:rPr>
              <a:t>56.1%</a:t>
            </a:r>
            <a:r>
              <a:rPr lang="ja-JP" altLang="en-US" sz="2400" dirty="0">
                <a:latin typeface="ＭＳ Ｐ明朝" panose="02020600040205080304" pitchFamily="18" charset="-128"/>
                <a:ea typeface="ＭＳ Ｐ明朝" panose="02020600040205080304" pitchFamily="18" charset="-128"/>
              </a:rPr>
              <a:t>と高い。</a:t>
            </a:r>
            <a:r>
              <a:rPr lang="ja-JP" altLang="en-US" sz="2400" b="1" u="sng" dirty="0">
                <a:latin typeface="ＭＳ Ｐ明朝" panose="02020600040205080304" pitchFamily="18" charset="-128"/>
                <a:ea typeface="ＭＳ Ｐ明朝" panose="02020600040205080304" pitchFamily="18" charset="-128"/>
              </a:rPr>
              <a:t>私的年金の給付を企業に義務付けた</a:t>
            </a:r>
            <a:r>
              <a:rPr lang="ja-JP" altLang="en-US" sz="2400" dirty="0">
                <a:latin typeface="ＭＳ Ｐ明朝" panose="02020600040205080304" pitchFamily="18" charset="-128"/>
                <a:ea typeface="ＭＳ Ｐ明朝" panose="02020600040205080304" pitchFamily="18" charset="-128"/>
              </a:rPr>
              <a:t>英国に学ぶところが大きい。</a:t>
            </a:r>
            <a:endParaRPr lang="en-US" altLang="ja-JP" sz="2400" dirty="0">
              <a:latin typeface="ＭＳ Ｐ明朝" panose="02020600040205080304" pitchFamily="18" charset="-128"/>
              <a:ea typeface="ＭＳ Ｐ明朝" panose="02020600040205080304" pitchFamily="18" charset="-128"/>
            </a:endParaRPr>
          </a:p>
          <a:p>
            <a:r>
              <a:rPr lang="ja-JP" altLang="en-US" sz="2400" b="0" i="0" dirty="0">
                <a:solidFill>
                  <a:srgbClr val="333333"/>
                </a:solidFill>
                <a:effectLst/>
                <a:latin typeface="ＭＳ Ｐ明朝" panose="02020600040205080304" pitchFamily="18" charset="-128"/>
                <a:ea typeface="ＭＳ Ｐ明朝" panose="02020600040205080304" pitchFamily="18" charset="-128"/>
              </a:rPr>
              <a:t>「揺りかごから墓場まで」政府が面倒を看てきた英国は</a:t>
            </a:r>
            <a:r>
              <a:rPr lang="ja-JP" altLang="en-US" sz="2400" dirty="0">
                <a:solidFill>
                  <a:srgbClr val="333333"/>
                </a:solidFill>
                <a:latin typeface="ＭＳ Ｐ明朝" panose="02020600040205080304" pitchFamily="18" charset="-128"/>
                <a:ea typeface="ＭＳ Ｐ明朝" panose="02020600040205080304" pitchFamily="18" charset="-128"/>
              </a:rPr>
              <a:t>、ブレア首相が</a:t>
            </a:r>
            <a:r>
              <a:rPr lang="en-US" altLang="ja-JP" sz="2400" dirty="0">
                <a:solidFill>
                  <a:srgbClr val="333333"/>
                </a:solidFill>
                <a:latin typeface="ＭＳ Ｐ明朝" panose="02020600040205080304" pitchFamily="18" charset="-128"/>
                <a:ea typeface="ＭＳ Ｐ明朝" panose="02020600040205080304" pitchFamily="18" charset="-128"/>
              </a:rPr>
              <a:t>180</a:t>
            </a:r>
            <a:r>
              <a:rPr lang="ja-JP" altLang="en-US" sz="2400" dirty="0">
                <a:solidFill>
                  <a:srgbClr val="333333"/>
                </a:solidFill>
                <a:latin typeface="ＭＳ Ｐ明朝" panose="02020600040205080304" pitchFamily="18" charset="-128"/>
                <a:ea typeface="ＭＳ Ｐ明朝" panose="02020600040205080304" pitchFamily="18" charset="-128"/>
              </a:rPr>
              <a:t>度方針転換して、</a:t>
            </a:r>
            <a:r>
              <a:rPr lang="en-US" altLang="ja-JP" sz="2400" b="0" i="0" dirty="0">
                <a:solidFill>
                  <a:srgbClr val="333333"/>
                </a:solidFill>
                <a:effectLst/>
                <a:latin typeface="ＭＳ Ｐ明朝" panose="02020600040205080304" pitchFamily="18" charset="-128"/>
                <a:ea typeface="ＭＳ Ｐ明朝" panose="02020600040205080304" pitchFamily="18" charset="-128"/>
              </a:rPr>
              <a:t>2018</a:t>
            </a:r>
            <a:r>
              <a:rPr lang="ja-JP" altLang="en-US" sz="2400" b="0" i="0" dirty="0">
                <a:solidFill>
                  <a:srgbClr val="333333"/>
                </a:solidFill>
                <a:effectLst/>
                <a:latin typeface="ＭＳ Ｐ明朝" panose="02020600040205080304" pitchFamily="18" charset="-128"/>
                <a:ea typeface="ＭＳ Ｐ明朝" panose="02020600040205080304" pitchFamily="18" charset="-128"/>
              </a:rPr>
              <a:t>年までにすべての企業に私的年金への自動加入を義務化した。</a:t>
            </a:r>
            <a:endParaRPr lang="en-US" altLang="ja-JP" sz="2400" b="0" i="0" dirty="0">
              <a:solidFill>
                <a:srgbClr val="333333"/>
              </a:solidFill>
              <a:effectLst/>
              <a:latin typeface="ＭＳ Ｐ明朝" panose="02020600040205080304" pitchFamily="18" charset="-128"/>
              <a:ea typeface="ＭＳ Ｐ明朝" panose="02020600040205080304" pitchFamily="18" charset="-128"/>
            </a:endParaRPr>
          </a:p>
          <a:p>
            <a:r>
              <a:rPr kumimoji="1" lang="ja-JP" altLang="en-US" sz="2400" dirty="0">
                <a:solidFill>
                  <a:srgbClr val="333333"/>
                </a:solidFill>
                <a:latin typeface="ＭＳ Ｐ明朝" panose="02020600040205080304" pitchFamily="18" charset="-128"/>
                <a:ea typeface="ＭＳ Ｐ明朝" panose="02020600040205080304" pitchFamily="18" charset="-128"/>
              </a:rPr>
              <a:t>日本は個人金融資産を高利回りの証券で運用して資産を増やすための資産形成支援を怠ってきた結果、米国はもとより英国にも大きく後れをとっている。家計金融資産の伸びが鈍いのは、現預金偏重で、運用リターンの高い直接・間接の証券資産への投資比率が低い故である。 （図表</a:t>
            </a:r>
            <a:r>
              <a:rPr kumimoji="1" lang="en-US" altLang="ja-JP" sz="2400" dirty="0">
                <a:solidFill>
                  <a:srgbClr val="333333"/>
                </a:solidFill>
                <a:latin typeface="ＭＳ Ｐ明朝" panose="02020600040205080304" pitchFamily="18" charset="-128"/>
                <a:ea typeface="ＭＳ Ｐ明朝" panose="02020600040205080304" pitchFamily="18" charset="-128"/>
              </a:rPr>
              <a:t>1</a:t>
            </a:r>
            <a:r>
              <a:rPr kumimoji="1" lang="ja-JP" altLang="en-US" sz="2400" dirty="0">
                <a:solidFill>
                  <a:srgbClr val="333333"/>
                </a:solidFill>
                <a:latin typeface="ＭＳ Ｐ明朝" panose="02020600040205080304" pitchFamily="18" charset="-128"/>
                <a:ea typeface="ＭＳ Ｐ明朝" panose="02020600040205080304" pitchFamily="18" charset="-128"/>
              </a:rPr>
              <a:t>～</a:t>
            </a:r>
            <a:r>
              <a:rPr kumimoji="1" lang="en-US" altLang="ja-JP" sz="2400" dirty="0">
                <a:solidFill>
                  <a:srgbClr val="333333"/>
                </a:solidFill>
                <a:latin typeface="ＭＳ Ｐ明朝" panose="02020600040205080304" pitchFamily="18" charset="-128"/>
                <a:ea typeface="ＭＳ Ｐ明朝" panose="02020600040205080304" pitchFamily="18" charset="-128"/>
              </a:rPr>
              <a:t>3</a:t>
            </a:r>
            <a:r>
              <a:rPr kumimoji="1" lang="ja-JP" altLang="en-US" sz="2400" dirty="0">
                <a:solidFill>
                  <a:srgbClr val="333333"/>
                </a:solidFill>
                <a:latin typeface="ＭＳ Ｐ明朝" panose="02020600040205080304" pitchFamily="18" charset="-128"/>
                <a:ea typeface="ＭＳ Ｐ明朝" panose="02020600040205080304" pitchFamily="18" charset="-128"/>
              </a:rPr>
              <a:t>）</a:t>
            </a:r>
            <a:endParaRPr kumimoji="1" lang="ja-JP" altLang="en-US" sz="2400" dirty="0">
              <a:latin typeface="ＭＳ Ｐ明朝" panose="02020600040205080304" pitchFamily="18" charset="-128"/>
              <a:ea typeface="ＭＳ Ｐ明朝" panose="02020600040205080304" pitchFamily="18" charset="-128"/>
            </a:endParaRPr>
          </a:p>
          <a:p>
            <a:endParaRPr kumimoji="1" lang="ja-JP" altLang="en-US" sz="2400"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288313512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07 - 201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5797</TotalTime>
  <Words>1780</Words>
  <Application>Microsoft Office PowerPoint</Application>
  <PresentationFormat>ワイド画面</PresentationFormat>
  <Paragraphs>60</Paragraphs>
  <Slides>12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12</vt:i4>
      </vt:variant>
    </vt:vector>
  </HeadingPairs>
  <TitlesOfParts>
    <vt:vector size="18" baseType="lpstr">
      <vt:lpstr>ＭＳ Ｐ明朝</vt:lpstr>
      <vt:lpstr>ＭＳ 明朝</vt:lpstr>
      <vt:lpstr>游ゴシック</vt:lpstr>
      <vt:lpstr>Arial</vt:lpstr>
      <vt:lpstr>Calibri</vt:lpstr>
      <vt:lpstr>Office テーマ</vt:lpstr>
      <vt:lpstr>「私の履歴書」トニー・ブレア</vt:lpstr>
      <vt:lpstr>英国首相を務めた労働党党首〈党首就任日、党首在任期間）</vt:lpstr>
      <vt:lpstr>トニー・ブレア（Tony Blair）の生い立ち</vt:lpstr>
      <vt:lpstr>ブレア政権(1997年～2007年）の概括</vt:lpstr>
      <vt:lpstr>日経「私の履歴書」トニー・ブレア(当時58歳、2012年1月）の注目点</vt:lpstr>
      <vt:lpstr>「私の履歴書」100人にトニー・ブレアが選抜された理由？</vt:lpstr>
      <vt:lpstr>ブレア政権による私的年金導入の経緯（１） </vt:lpstr>
      <vt:lpstr>ブレア政権による私的年金導入の経緯（２）</vt:lpstr>
      <vt:lpstr>企業に対する「私的年金」給付義務化が急務</vt:lpstr>
      <vt:lpstr>過去20年間の個人金融資産増加ペースの日米英比較 （1998年～2018年）</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陽二 岡部</dc:creator>
  <cp:lastModifiedBy>陽二 岡部</cp:lastModifiedBy>
  <cp:revision>13</cp:revision>
  <dcterms:created xsi:type="dcterms:W3CDTF">2024-08-18T02:13:56Z</dcterms:created>
  <dcterms:modified xsi:type="dcterms:W3CDTF">2024-08-26T03:39:03Z</dcterms:modified>
</cp:coreProperties>
</file>