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71" r:id="rId3"/>
    <p:sldId id="258" r:id="rId4"/>
    <p:sldId id="257" r:id="rId5"/>
    <p:sldId id="264" r:id="rId6"/>
    <p:sldId id="273" r:id="rId7"/>
    <p:sldId id="260" r:id="rId8"/>
    <p:sldId id="266" r:id="rId9"/>
    <p:sldId id="267" r:id="rId10"/>
    <p:sldId id="272" r:id="rId11"/>
    <p:sldId id="262" r:id="rId12"/>
    <p:sldId id="263" r:id="rId13"/>
    <p:sldId id="274" r:id="rId14"/>
    <p:sldId id="268" r:id="rId15"/>
    <p:sldId id="275" r:id="rId16"/>
    <p:sldId id="276" r:id="rId17"/>
    <p:sldId id="277" r:id="rId18"/>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98" autoAdjust="0"/>
    <p:restoredTop sz="94660"/>
  </p:normalViewPr>
  <p:slideViewPr>
    <p:cSldViewPr snapToGrid="0">
      <p:cViewPr varScale="1">
        <p:scale>
          <a:sx n="65" d="100"/>
          <a:sy n="65" d="100"/>
        </p:scale>
        <p:origin x="744"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71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11EF3C5-FC85-4DE1-8378-950B8C92FC1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DE0E6B2-B6A5-42BA-8D4E-74EE3F4077F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33AABBF-6819-43BE-85D2-99CF39F5DEEF}" type="datetimeFigureOut">
              <a:rPr kumimoji="1" lang="ja-JP" altLang="en-US" smtClean="0"/>
              <a:t>2022/3/8</a:t>
            </a:fld>
            <a:endParaRPr kumimoji="1" lang="ja-JP" altLang="en-US"/>
          </a:p>
        </p:txBody>
      </p:sp>
      <p:sp>
        <p:nvSpPr>
          <p:cNvPr id="4" name="フッター プレースホルダー 3">
            <a:extLst>
              <a:ext uri="{FF2B5EF4-FFF2-40B4-BE49-F238E27FC236}">
                <a16:creationId xmlns:a16="http://schemas.microsoft.com/office/drawing/2014/main" id="{16782EEC-1422-4C83-B9A5-26EDEF4E624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D5E5F4E-C6A8-417E-968F-61273D63352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E1C102D-EA2C-4161-9310-0C814394FCCB}" type="slidenum">
              <a:rPr kumimoji="1" lang="ja-JP" altLang="en-US" smtClean="0"/>
              <a:t>‹#›</a:t>
            </a:fld>
            <a:endParaRPr kumimoji="1" lang="ja-JP" altLang="en-US"/>
          </a:p>
        </p:txBody>
      </p:sp>
    </p:spTree>
    <p:extLst>
      <p:ext uri="{BB962C8B-B14F-4D97-AF65-F5344CB8AC3E}">
        <p14:creationId xmlns:p14="http://schemas.microsoft.com/office/powerpoint/2010/main" val="761521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BABC528-6413-4F16-AA1A-2372AA2EEF3F}" type="datetimeFigureOut">
              <a:rPr kumimoji="1" lang="ja-JP" altLang="en-US" smtClean="0"/>
              <a:t>2022/3/8</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86E718D-E570-464D-9CE3-FF243BA0CD6A}" type="slidenum">
              <a:rPr kumimoji="1" lang="ja-JP" altLang="en-US" smtClean="0"/>
              <a:t>‹#›</a:t>
            </a:fld>
            <a:endParaRPr kumimoji="1" lang="ja-JP" altLang="en-US"/>
          </a:p>
        </p:txBody>
      </p:sp>
    </p:spTree>
    <p:extLst>
      <p:ext uri="{BB962C8B-B14F-4D97-AF65-F5344CB8AC3E}">
        <p14:creationId xmlns:p14="http://schemas.microsoft.com/office/powerpoint/2010/main" val="5841978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6C3F7F-3498-4239-9D7B-A3D260A56FF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C3B028C-EE26-497D-B57E-0D98F85BC1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01076FE-1E25-4C84-9AB6-FBB1CB797B56}"/>
              </a:ext>
            </a:extLst>
          </p:cNvPr>
          <p:cNvSpPr>
            <a:spLocks noGrp="1"/>
          </p:cNvSpPr>
          <p:nvPr>
            <p:ph type="dt" sz="half" idx="10"/>
          </p:nvPr>
        </p:nvSpPr>
        <p:spPr/>
        <p:txBody>
          <a:bodyPr/>
          <a:lstStyle/>
          <a:p>
            <a:fld id="{EB39CCF4-06C0-4B25-83BC-3B676099C8F6}" type="datetime1">
              <a:rPr kumimoji="1" lang="ja-JP" altLang="en-US" smtClean="0"/>
              <a:t>2022/3/8</a:t>
            </a:fld>
            <a:endParaRPr kumimoji="1" lang="ja-JP" altLang="en-US"/>
          </a:p>
        </p:txBody>
      </p:sp>
      <p:sp>
        <p:nvSpPr>
          <p:cNvPr id="5" name="フッター プレースホルダー 4">
            <a:extLst>
              <a:ext uri="{FF2B5EF4-FFF2-40B4-BE49-F238E27FC236}">
                <a16:creationId xmlns:a16="http://schemas.microsoft.com/office/drawing/2014/main" id="{8D0BA064-B88A-4D83-8D7E-5044CC8A18B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AF903C-A67C-4FF4-9BF9-176AAC78A7A7}"/>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1701263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CABE8C-C922-4C03-A79C-7DC71E53005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533B766-9D59-48FC-A463-AFA20D0D86D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89758F-1D7C-4997-840A-04D661F6F5DF}"/>
              </a:ext>
            </a:extLst>
          </p:cNvPr>
          <p:cNvSpPr>
            <a:spLocks noGrp="1"/>
          </p:cNvSpPr>
          <p:nvPr>
            <p:ph type="dt" sz="half" idx="10"/>
          </p:nvPr>
        </p:nvSpPr>
        <p:spPr/>
        <p:txBody>
          <a:bodyPr/>
          <a:lstStyle/>
          <a:p>
            <a:fld id="{59AF526A-B376-41F3-85CA-1AB1BD2B8E98}" type="datetime1">
              <a:rPr kumimoji="1" lang="ja-JP" altLang="en-US" smtClean="0"/>
              <a:t>2022/3/8</a:t>
            </a:fld>
            <a:endParaRPr kumimoji="1" lang="ja-JP" altLang="en-US"/>
          </a:p>
        </p:txBody>
      </p:sp>
      <p:sp>
        <p:nvSpPr>
          <p:cNvPr id="5" name="フッター プレースホルダー 4">
            <a:extLst>
              <a:ext uri="{FF2B5EF4-FFF2-40B4-BE49-F238E27FC236}">
                <a16:creationId xmlns:a16="http://schemas.microsoft.com/office/drawing/2014/main" id="{BEFB489D-C581-4664-AF78-4087AE06C8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E53407-D1AE-40F8-9604-A9B7480415D3}"/>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2221577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DDBF59E-B41D-48DC-B437-ACDA86D014E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19FB46B-A347-4D86-BB76-71786E4D23D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8B0A2A-FC52-49BE-8702-D7C3367A35D8}"/>
              </a:ext>
            </a:extLst>
          </p:cNvPr>
          <p:cNvSpPr>
            <a:spLocks noGrp="1"/>
          </p:cNvSpPr>
          <p:nvPr>
            <p:ph type="dt" sz="half" idx="10"/>
          </p:nvPr>
        </p:nvSpPr>
        <p:spPr/>
        <p:txBody>
          <a:bodyPr/>
          <a:lstStyle/>
          <a:p>
            <a:fld id="{E747A801-5DA5-4E9B-BE3F-B87B3FD0ECBF}" type="datetime1">
              <a:rPr kumimoji="1" lang="ja-JP" altLang="en-US" smtClean="0"/>
              <a:t>2022/3/8</a:t>
            </a:fld>
            <a:endParaRPr kumimoji="1" lang="ja-JP" altLang="en-US"/>
          </a:p>
        </p:txBody>
      </p:sp>
      <p:sp>
        <p:nvSpPr>
          <p:cNvPr id="5" name="フッター プレースホルダー 4">
            <a:extLst>
              <a:ext uri="{FF2B5EF4-FFF2-40B4-BE49-F238E27FC236}">
                <a16:creationId xmlns:a16="http://schemas.microsoft.com/office/drawing/2014/main" id="{18E6B2A6-F11C-4748-AF6D-7EA3CFD3C0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AEBEFB-FA26-4035-BBFB-D22678E33564}"/>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425574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B1B6FB-63AA-49CF-AF3A-87C6CC7261C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44836D-8542-449E-9D78-0956DBF971B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377223-4E02-4E73-9C10-1BD7568F352E}"/>
              </a:ext>
            </a:extLst>
          </p:cNvPr>
          <p:cNvSpPr>
            <a:spLocks noGrp="1"/>
          </p:cNvSpPr>
          <p:nvPr>
            <p:ph type="dt" sz="half" idx="10"/>
          </p:nvPr>
        </p:nvSpPr>
        <p:spPr/>
        <p:txBody>
          <a:bodyPr/>
          <a:lstStyle/>
          <a:p>
            <a:fld id="{5A1C2386-F785-485F-A517-52993CE0FF1B}" type="datetime1">
              <a:rPr kumimoji="1" lang="ja-JP" altLang="en-US" smtClean="0"/>
              <a:t>2022/3/8</a:t>
            </a:fld>
            <a:endParaRPr kumimoji="1" lang="ja-JP" altLang="en-US"/>
          </a:p>
        </p:txBody>
      </p:sp>
      <p:sp>
        <p:nvSpPr>
          <p:cNvPr id="5" name="フッター プレースホルダー 4">
            <a:extLst>
              <a:ext uri="{FF2B5EF4-FFF2-40B4-BE49-F238E27FC236}">
                <a16:creationId xmlns:a16="http://schemas.microsoft.com/office/drawing/2014/main" id="{40FB6F3D-A6A9-406D-88EC-97D914E346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B728125-BCE2-4781-B0C1-E50CB71DF9F5}"/>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51767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D4D7ED-F2A6-4F7E-8042-E5209F73985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290D3B-B6A8-45B9-BB95-C07FBB0967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5432D20-B42D-40FD-9FC4-EF87C502CE94}"/>
              </a:ext>
            </a:extLst>
          </p:cNvPr>
          <p:cNvSpPr>
            <a:spLocks noGrp="1"/>
          </p:cNvSpPr>
          <p:nvPr>
            <p:ph type="dt" sz="half" idx="10"/>
          </p:nvPr>
        </p:nvSpPr>
        <p:spPr/>
        <p:txBody>
          <a:bodyPr/>
          <a:lstStyle/>
          <a:p>
            <a:fld id="{EB71E1E4-665D-483E-A0B2-5E374FCA7806}" type="datetime1">
              <a:rPr kumimoji="1" lang="ja-JP" altLang="en-US" smtClean="0"/>
              <a:t>2022/3/8</a:t>
            </a:fld>
            <a:endParaRPr kumimoji="1" lang="ja-JP" altLang="en-US"/>
          </a:p>
        </p:txBody>
      </p:sp>
      <p:sp>
        <p:nvSpPr>
          <p:cNvPr id="5" name="フッター プレースホルダー 4">
            <a:extLst>
              <a:ext uri="{FF2B5EF4-FFF2-40B4-BE49-F238E27FC236}">
                <a16:creationId xmlns:a16="http://schemas.microsoft.com/office/drawing/2014/main" id="{606E10AD-4970-4F45-AC0A-2A07189E28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068D74-DDA7-4F5D-9B2F-06B43E5432B9}"/>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414780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D874C3-6CD6-4EE5-8D7F-F566F750D2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F9C815-38A5-412A-AA2B-35A48BFDD35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7143880-E4F6-4532-8E4D-48E59DDAA57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EB667C6-7274-4442-B85A-EF738220D09A}"/>
              </a:ext>
            </a:extLst>
          </p:cNvPr>
          <p:cNvSpPr>
            <a:spLocks noGrp="1"/>
          </p:cNvSpPr>
          <p:nvPr>
            <p:ph type="dt" sz="half" idx="10"/>
          </p:nvPr>
        </p:nvSpPr>
        <p:spPr/>
        <p:txBody>
          <a:bodyPr/>
          <a:lstStyle/>
          <a:p>
            <a:fld id="{DFA472F2-5346-4683-8EF1-901BA130DC3F}" type="datetime1">
              <a:rPr kumimoji="1" lang="ja-JP" altLang="en-US" smtClean="0"/>
              <a:t>2022/3/8</a:t>
            </a:fld>
            <a:endParaRPr kumimoji="1" lang="ja-JP" altLang="en-US"/>
          </a:p>
        </p:txBody>
      </p:sp>
      <p:sp>
        <p:nvSpPr>
          <p:cNvPr id="6" name="フッター プレースホルダー 5">
            <a:extLst>
              <a:ext uri="{FF2B5EF4-FFF2-40B4-BE49-F238E27FC236}">
                <a16:creationId xmlns:a16="http://schemas.microsoft.com/office/drawing/2014/main" id="{66146082-655F-4305-91C9-5A483895DA4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CE6D5A9-01C8-477D-8814-7B6B97150FD0}"/>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236234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47843C-3977-4CF2-9970-AF2DD632AE3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DFDA9D-9703-4391-B5D6-54124E4536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C44A278-3ADE-4F28-83F7-C2EE1C4CF46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00597ED-ACE3-4623-ADA3-1EBA9DB0B1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050E8B9-0C57-43AB-969D-9A3EDA76421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7810B07-3A6E-488C-80DE-CD7B6C0715F8}"/>
              </a:ext>
            </a:extLst>
          </p:cNvPr>
          <p:cNvSpPr>
            <a:spLocks noGrp="1"/>
          </p:cNvSpPr>
          <p:nvPr>
            <p:ph type="dt" sz="half" idx="10"/>
          </p:nvPr>
        </p:nvSpPr>
        <p:spPr/>
        <p:txBody>
          <a:bodyPr/>
          <a:lstStyle/>
          <a:p>
            <a:fld id="{98DF2A24-8D8A-4F30-B48A-43218F852EF8}" type="datetime1">
              <a:rPr kumimoji="1" lang="ja-JP" altLang="en-US" smtClean="0"/>
              <a:t>2022/3/8</a:t>
            </a:fld>
            <a:endParaRPr kumimoji="1" lang="ja-JP" altLang="en-US"/>
          </a:p>
        </p:txBody>
      </p:sp>
      <p:sp>
        <p:nvSpPr>
          <p:cNvPr id="8" name="フッター プレースホルダー 7">
            <a:extLst>
              <a:ext uri="{FF2B5EF4-FFF2-40B4-BE49-F238E27FC236}">
                <a16:creationId xmlns:a16="http://schemas.microsoft.com/office/drawing/2014/main" id="{69662CA8-571C-4BBE-BF31-6577EB4930C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B0C0C25-5FA1-47CF-A4BA-5762324C6737}"/>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258791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C2C5FE-B58B-4583-9C28-D02E86FD1BE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65425E6-8EF7-473D-A4E4-1085551E72E8}"/>
              </a:ext>
            </a:extLst>
          </p:cNvPr>
          <p:cNvSpPr>
            <a:spLocks noGrp="1"/>
          </p:cNvSpPr>
          <p:nvPr>
            <p:ph type="dt" sz="half" idx="10"/>
          </p:nvPr>
        </p:nvSpPr>
        <p:spPr/>
        <p:txBody>
          <a:bodyPr/>
          <a:lstStyle/>
          <a:p>
            <a:fld id="{2CFD6FE6-F2E9-4017-8404-91319AD0AFFF}" type="datetime1">
              <a:rPr kumimoji="1" lang="ja-JP" altLang="en-US" smtClean="0"/>
              <a:t>2022/3/8</a:t>
            </a:fld>
            <a:endParaRPr kumimoji="1" lang="ja-JP" altLang="en-US"/>
          </a:p>
        </p:txBody>
      </p:sp>
      <p:sp>
        <p:nvSpPr>
          <p:cNvPr id="4" name="フッター プレースホルダー 3">
            <a:extLst>
              <a:ext uri="{FF2B5EF4-FFF2-40B4-BE49-F238E27FC236}">
                <a16:creationId xmlns:a16="http://schemas.microsoft.com/office/drawing/2014/main" id="{DD13EF05-2AEA-4560-9331-BAE92061BC2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6E86409-0A33-4369-A97F-114683D8F66D}"/>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344277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8051772-9B38-4D50-A2A7-E2330697C2BE}"/>
              </a:ext>
            </a:extLst>
          </p:cNvPr>
          <p:cNvSpPr>
            <a:spLocks noGrp="1"/>
          </p:cNvSpPr>
          <p:nvPr>
            <p:ph type="dt" sz="half" idx="10"/>
          </p:nvPr>
        </p:nvSpPr>
        <p:spPr/>
        <p:txBody>
          <a:bodyPr/>
          <a:lstStyle/>
          <a:p>
            <a:fld id="{E15F16D4-7ACC-4FD3-8572-334563F3773C}" type="datetime1">
              <a:rPr kumimoji="1" lang="ja-JP" altLang="en-US" smtClean="0"/>
              <a:t>2022/3/8</a:t>
            </a:fld>
            <a:endParaRPr kumimoji="1" lang="ja-JP" altLang="en-US"/>
          </a:p>
        </p:txBody>
      </p:sp>
      <p:sp>
        <p:nvSpPr>
          <p:cNvPr id="3" name="フッター プレースホルダー 2">
            <a:extLst>
              <a:ext uri="{FF2B5EF4-FFF2-40B4-BE49-F238E27FC236}">
                <a16:creationId xmlns:a16="http://schemas.microsoft.com/office/drawing/2014/main" id="{1DC6EAA9-0FFC-4242-8858-6098730F4FE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199A6AD-6888-4F76-B3D0-41CCAA37653C}"/>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395707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E63E29-46E4-4042-BF97-E65C30A1940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601B117-9E96-459A-98FC-D18AC175C3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E5F8721-5569-4481-89C6-5D84D539D3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D3C382B-77FF-485B-8E00-F06DF924DF7A}"/>
              </a:ext>
            </a:extLst>
          </p:cNvPr>
          <p:cNvSpPr>
            <a:spLocks noGrp="1"/>
          </p:cNvSpPr>
          <p:nvPr>
            <p:ph type="dt" sz="half" idx="10"/>
          </p:nvPr>
        </p:nvSpPr>
        <p:spPr/>
        <p:txBody>
          <a:bodyPr/>
          <a:lstStyle/>
          <a:p>
            <a:fld id="{12B2545D-D5E0-4209-8BFA-F3B0A5245B84}" type="datetime1">
              <a:rPr kumimoji="1" lang="ja-JP" altLang="en-US" smtClean="0"/>
              <a:t>2022/3/8</a:t>
            </a:fld>
            <a:endParaRPr kumimoji="1" lang="ja-JP" altLang="en-US"/>
          </a:p>
        </p:txBody>
      </p:sp>
      <p:sp>
        <p:nvSpPr>
          <p:cNvPr id="6" name="フッター プレースホルダー 5">
            <a:extLst>
              <a:ext uri="{FF2B5EF4-FFF2-40B4-BE49-F238E27FC236}">
                <a16:creationId xmlns:a16="http://schemas.microsoft.com/office/drawing/2014/main" id="{E537D5DE-B75A-4EE3-BBCF-023E705AC48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C5265D2-5FB3-4189-85F5-42843C5372E6}"/>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1522092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C2031A-0E92-4DA0-88DD-5D9551377D6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4D2EB52-E662-4ECC-8E3D-25569233C2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238EDD4-214C-4356-870E-4F41CD5BE6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78A67D6-1A22-4352-AC98-026C4FFB7ED7}"/>
              </a:ext>
            </a:extLst>
          </p:cNvPr>
          <p:cNvSpPr>
            <a:spLocks noGrp="1"/>
          </p:cNvSpPr>
          <p:nvPr>
            <p:ph type="dt" sz="half" idx="10"/>
          </p:nvPr>
        </p:nvSpPr>
        <p:spPr/>
        <p:txBody>
          <a:bodyPr/>
          <a:lstStyle/>
          <a:p>
            <a:fld id="{A38AE843-F2A4-4D40-B674-79EFEF074492}" type="datetime1">
              <a:rPr kumimoji="1" lang="ja-JP" altLang="en-US" smtClean="0"/>
              <a:t>2022/3/8</a:t>
            </a:fld>
            <a:endParaRPr kumimoji="1" lang="ja-JP" altLang="en-US"/>
          </a:p>
        </p:txBody>
      </p:sp>
      <p:sp>
        <p:nvSpPr>
          <p:cNvPr id="6" name="フッター プレースホルダー 5">
            <a:extLst>
              <a:ext uri="{FF2B5EF4-FFF2-40B4-BE49-F238E27FC236}">
                <a16:creationId xmlns:a16="http://schemas.microsoft.com/office/drawing/2014/main" id="{202D7F09-22D4-45D3-913E-E58DAF9AEDE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CC970C-F06F-4FD2-A0DE-1D7B9EEF360B}"/>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31660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C999CC4-591B-420B-9E75-7B60A13011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86CD9D4-8FC7-4160-B134-5DACA1B59D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B541BE9-DE7D-4D99-993C-0A4D5F904D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77ECA-74C8-4811-B15F-64BDFDCD6CBE}" type="datetime1">
              <a:rPr kumimoji="1" lang="ja-JP" altLang="en-US" smtClean="0"/>
              <a:t>2022/3/8</a:t>
            </a:fld>
            <a:endParaRPr kumimoji="1" lang="ja-JP" altLang="en-US"/>
          </a:p>
        </p:txBody>
      </p:sp>
      <p:sp>
        <p:nvSpPr>
          <p:cNvPr id="5" name="フッター プレースホルダー 4">
            <a:extLst>
              <a:ext uri="{FF2B5EF4-FFF2-40B4-BE49-F238E27FC236}">
                <a16:creationId xmlns:a16="http://schemas.microsoft.com/office/drawing/2014/main" id="{928BE70C-854C-412D-AB88-433C9DFD17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95D418F-3CF5-4BDA-BA82-E2141E78A2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87747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74E0A3-598E-4280-9D8B-7F29BA5CB610}"/>
              </a:ext>
            </a:extLst>
          </p:cNvPr>
          <p:cNvSpPr>
            <a:spLocks noGrp="1"/>
          </p:cNvSpPr>
          <p:nvPr>
            <p:ph type="ctrTitle"/>
          </p:nvPr>
        </p:nvSpPr>
        <p:spPr>
          <a:xfrm>
            <a:off x="1422402" y="4056360"/>
            <a:ext cx="8966200" cy="630237"/>
          </a:xfrm>
        </p:spPr>
        <p:txBody>
          <a:bodyPr>
            <a:noAutofit/>
          </a:bodyPr>
          <a:lstStyle/>
          <a:p>
            <a:r>
              <a:rPr lang="ja-JP" altLang="en-US" sz="3200" b="1" dirty="0"/>
              <a:t>チャールズ・シュワブとロビンフッド</a:t>
            </a:r>
            <a:br>
              <a:rPr lang="en-US" altLang="ja-JP" sz="3200" b="1" dirty="0"/>
            </a:br>
            <a:r>
              <a:rPr lang="ja-JP" altLang="en-US" sz="3200" b="1" dirty="0"/>
              <a:t>～米国のリテール証券事情</a:t>
            </a:r>
            <a:endParaRPr kumimoji="1" lang="ja-JP" altLang="en-US" sz="3200" b="1" dirty="0">
              <a:latin typeface="ＭＳ 明朝" panose="02020609040205080304" pitchFamily="17" charset="-128"/>
              <a:ea typeface="ＭＳ 明朝" panose="02020609040205080304" pitchFamily="17" charset="-128"/>
            </a:endParaRPr>
          </a:p>
        </p:txBody>
      </p:sp>
      <p:sp>
        <p:nvSpPr>
          <p:cNvPr id="3" name="字幕 2">
            <a:extLst>
              <a:ext uri="{FF2B5EF4-FFF2-40B4-BE49-F238E27FC236}">
                <a16:creationId xmlns:a16="http://schemas.microsoft.com/office/drawing/2014/main" id="{257BC6E8-0E3A-4527-9254-3549E7691C2F}"/>
              </a:ext>
            </a:extLst>
          </p:cNvPr>
          <p:cNvSpPr>
            <a:spLocks noGrp="1"/>
          </p:cNvSpPr>
          <p:nvPr>
            <p:ph type="subTitle" idx="1"/>
          </p:nvPr>
        </p:nvSpPr>
        <p:spPr>
          <a:xfrm>
            <a:off x="3097519" y="1616536"/>
            <a:ext cx="4682129" cy="1808039"/>
          </a:xfrm>
        </p:spPr>
        <p:txBody>
          <a:bodyPr/>
          <a:lstStyle/>
          <a:p>
            <a:endParaRPr kumimoji="1" lang="ja-JP" altLang="en-US" dirty="0"/>
          </a:p>
        </p:txBody>
      </p:sp>
      <p:pic>
        <p:nvPicPr>
          <p:cNvPr id="5" name="図 4">
            <a:extLst>
              <a:ext uri="{FF2B5EF4-FFF2-40B4-BE49-F238E27FC236}">
                <a16:creationId xmlns:a16="http://schemas.microsoft.com/office/drawing/2014/main" id="{8EAB2551-7AF1-4D54-8B64-EEF3F60A2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997" y="586034"/>
            <a:ext cx="4682129" cy="2838541"/>
          </a:xfrm>
          <a:prstGeom prst="rect">
            <a:avLst/>
          </a:prstGeom>
        </p:spPr>
      </p:pic>
      <p:sp>
        <p:nvSpPr>
          <p:cNvPr id="6" name="テキスト ボックス 5">
            <a:extLst>
              <a:ext uri="{FF2B5EF4-FFF2-40B4-BE49-F238E27FC236}">
                <a16:creationId xmlns:a16="http://schemas.microsoft.com/office/drawing/2014/main" id="{695B7245-2C80-4B29-A4DF-DE90EC26AE9E}"/>
              </a:ext>
            </a:extLst>
          </p:cNvPr>
          <p:cNvSpPr txBox="1"/>
          <p:nvPr/>
        </p:nvSpPr>
        <p:spPr>
          <a:xfrm>
            <a:off x="1310516" y="4940281"/>
            <a:ext cx="3172988" cy="1384995"/>
          </a:xfrm>
          <a:prstGeom prst="rect">
            <a:avLst/>
          </a:prstGeom>
          <a:noFill/>
        </p:spPr>
        <p:txBody>
          <a:bodyPr wrap="square" rtlCol="0">
            <a:spAutoFit/>
          </a:bodyPr>
          <a:lstStyle/>
          <a:p>
            <a:r>
              <a:rPr kumimoji="1" lang="ja-JP" altLang="en-US" sz="2000" b="1" dirty="0">
                <a:latin typeface="+mj-lt"/>
              </a:rPr>
              <a:t>ＣＧネット自主研究会</a:t>
            </a:r>
            <a:br>
              <a:rPr kumimoji="1" lang="en-US" altLang="ja-JP" sz="2000" dirty="0">
                <a:latin typeface="+mj-lt"/>
              </a:rPr>
            </a:br>
            <a:r>
              <a:rPr kumimoji="1" lang="en-US" altLang="ja-JP" sz="2000" dirty="0">
                <a:latin typeface="+mj-lt"/>
              </a:rPr>
              <a:t> 2022</a:t>
            </a:r>
            <a:r>
              <a:rPr kumimoji="1" lang="ja-JP" altLang="en-US" sz="2000" dirty="0">
                <a:latin typeface="+mj-lt"/>
              </a:rPr>
              <a:t>年</a:t>
            </a:r>
            <a:r>
              <a:rPr kumimoji="1" lang="en-US" altLang="ja-JP" sz="2000" dirty="0">
                <a:latin typeface="+mj-lt"/>
              </a:rPr>
              <a:t>3</a:t>
            </a:r>
            <a:r>
              <a:rPr kumimoji="1" lang="ja-JP" altLang="en-US" sz="2000" dirty="0">
                <a:latin typeface="+mj-lt"/>
              </a:rPr>
              <a:t>月</a:t>
            </a:r>
            <a:r>
              <a:rPr kumimoji="1" lang="en-US" altLang="ja-JP" sz="2000" dirty="0">
                <a:latin typeface="+mj-lt"/>
              </a:rPr>
              <a:t>9</a:t>
            </a:r>
            <a:r>
              <a:rPr kumimoji="1" lang="ja-JP" altLang="en-US" sz="2000" dirty="0">
                <a:latin typeface="+mj-lt"/>
              </a:rPr>
              <a:t>日（月）</a:t>
            </a:r>
            <a:endParaRPr kumimoji="1" lang="en-US" altLang="ja-JP" sz="2000" dirty="0">
              <a:latin typeface="+mj-lt"/>
            </a:endParaRPr>
          </a:p>
          <a:p>
            <a:r>
              <a:rPr kumimoji="1" lang="en-US" altLang="ja-JP" sz="2000" dirty="0">
                <a:latin typeface="+mj-lt"/>
              </a:rPr>
              <a:t> 16:45</a:t>
            </a:r>
            <a:r>
              <a:rPr kumimoji="1" lang="ja-JP" altLang="en-US" sz="2000" dirty="0">
                <a:latin typeface="+mj-lt"/>
              </a:rPr>
              <a:t>～</a:t>
            </a:r>
            <a:r>
              <a:rPr kumimoji="1" lang="en-US" altLang="ja-JP" sz="2000" dirty="0">
                <a:latin typeface="+mj-lt"/>
              </a:rPr>
              <a:t>17:30</a:t>
            </a:r>
          </a:p>
          <a:p>
            <a:endParaRPr kumimoji="1" lang="ja-JP" altLang="en-US" sz="2400" dirty="0">
              <a:latin typeface="+mj-lt"/>
            </a:endParaRPr>
          </a:p>
        </p:txBody>
      </p:sp>
      <p:sp>
        <p:nvSpPr>
          <p:cNvPr id="7" name="スライド番号プレースホルダー 6">
            <a:extLst>
              <a:ext uri="{FF2B5EF4-FFF2-40B4-BE49-F238E27FC236}">
                <a16:creationId xmlns:a16="http://schemas.microsoft.com/office/drawing/2014/main" id="{9D6513C0-05E2-4976-9889-B6609CCA1156}"/>
              </a:ext>
            </a:extLst>
          </p:cNvPr>
          <p:cNvSpPr>
            <a:spLocks noGrp="1"/>
          </p:cNvSpPr>
          <p:nvPr>
            <p:ph type="sldNum" sz="quarter" idx="12"/>
          </p:nvPr>
        </p:nvSpPr>
        <p:spPr/>
        <p:txBody>
          <a:bodyPr/>
          <a:lstStyle/>
          <a:p>
            <a:fld id="{FD6E598A-588F-4090-9F2C-77FCB576827E}" type="slidenum">
              <a:rPr kumimoji="1" lang="ja-JP" altLang="en-US" smtClean="0"/>
              <a:t>1</a:t>
            </a:fld>
            <a:endParaRPr kumimoji="1" lang="ja-JP" altLang="en-US"/>
          </a:p>
        </p:txBody>
      </p:sp>
      <p:sp>
        <p:nvSpPr>
          <p:cNvPr id="8" name="テキスト ボックス 7">
            <a:extLst>
              <a:ext uri="{FF2B5EF4-FFF2-40B4-BE49-F238E27FC236}">
                <a16:creationId xmlns:a16="http://schemas.microsoft.com/office/drawing/2014/main" id="{F312A33A-D2A8-4B69-B053-CC91DE5E3DDF}"/>
              </a:ext>
            </a:extLst>
          </p:cNvPr>
          <p:cNvSpPr txBox="1"/>
          <p:nvPr/>
        </p:nvSpPr>
        <p:spPr>
          <a:xfrm>
            <a:off x="4336026" y="4963880"/>
            <a:ext cx="6471718" cy="1015663"/>
          </a:xfrm>
          <a:prstGeom prst="rect">
            <a:avLst/>
          </a:prstGeom>
          <a:noFill/>
        </p:spPr>
        <p:txBody>
          <a:bodyPr wrap="square" rtlCol="0">
            <a:spAutoFit/>
          </a:bodyPr>
          <a:lstStyle/>
          <a:p>
            <a:pPr algn="r"/>
            <a:r>
              <a:rPr kumimoji="1" lang="ja-JP" altLang="en-US" sz="2000" dirty="0">
                <a:latin typeface="+mj-lt"/>
              </a:rPr>
              <a:t>元住友銀行専務取締役・元</a:t>
            </a:r>
            <a:r>
              <a:rPr lang="ja-JP" altLang="en-US" sz="2000" dirty="0">
                <a:latin typeface="+mj-lt"/>
              </a:rPr>
              <a:t>広</a:t>
            </a:r>
            <a:r>
              <a:rPr kumimoji="1" lang="ja-JP" altLang="en-US" sz="2000" dirty="0">
                <a:latin typeface="+mj-lt"/>
              </a:rPr>
              <a:t>島国際大学教授</a:t>
            </a:r>
            <a:endParaRPr kumimoji="1" lang="en-US" altLang="ja-JP" sz="2000" dirty="0">
              <a:latin typeface="+mj-lt"/>
            </a:endParaRPr>
          </a:p>
          <a:p>
            <a:pPr algn="r"/>
            <a:r>
              <a:rPr lang="ja-JP" altLang="en-US" sz="2000" b="1" dirty="0">
                <a:latin typeface="+mj-lt"/>
              </a:rPr>
              <a:t> 岡部 陽二</a:t>
            </a:r>
            <a:br>
              <a:rPr lang="en-US" altLang="ja-JP" sz="2000" b="1" dirty="0">
                <a:latin typeface="+mj-lt"/>
              </a:rPr>
            </a:br>
            <a:r>
              <a:rPr lang="en-US" altLang="ja-JP" sz="2000" dirty="0"/>
              <a:t>E-mail;</a:t>
            </a:r>
            <a:r>
              <a:rPr lang="ja-JP" altLang="en-US" sz="2000" dirty="0"/>
              <a:t> </a:t>
            </a:r>
            <a:r>
              <a:rPr lang="en-US" altLang="ja-JP" sz="2000" dirty="0"/>
              <a:t>tho@bp.iij4u.or.jp  URL ; http://www.y-okabe.org</a:t>
            </a:r>
            <a:endParaRPr kumimoji="1" lang="ja-JP" altLang="en-US" sz="2000" dirty="0"/>
          </a:p>
        </p:txBody>
      </p:sp>
      <p:pic>
        <p:nvPicPr>
          <p:cNvPr id="9" name="図 8">
            <a:extLst>
              <a:ext uri="{FF2B5EF4-FFF2-40B4-BE49-F238E27FC236}">
                <a16:creationId xmlns:a16="http://schemas.microsoft.com/office/drawing/2014/main" id="{66CD310A-DE2E-49F7-9741-30AF370D0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293" y="471949"/>
            <a:ext cx="4719428" cy="3005722"/>
          </a:xfrm>
          <a:prstGeom prst="rect">
            <a:avLst/>
          </a:prstGeom>
        </p:spPr>
      </p:pic>
    </p:spTree>
    <p:extLst>
      <p:ext uri="{BB962C8B-B14F-4D97-AF65-F5344CB8AC3E}">
        <p14:creationId xmlns:p14="http://schemas.microsoft.com/office/powerpoint/2010/main" val="1865328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11EB9F-8220-4625-8F21-F4598A74B22C}"/>
              </a:ext>
            </a:extLst>
          </p:cNvPr>
          <p:cNvSpPr>
            <a:spLocks noGrp="1"/>
          </p:cNvSpPr>
          <p:nvPr>
            <p:ph type="title"/>
          </p:nvPr>
        </p:nvSpPr>
        <p:spPr/>
        <p:txBody>
          <a:bodyPr>
            <a:normAutofit/>
          </a:bodyPr>
          <a:lstStyle/>
          <a:p>
            <a:pPr algn="ctr"/>
            <a:r>
              <a:rPr kumimoji="1" lang="ja-JP" altLang="en-US" sz="2800" b="1" dirty="0"/>
              <a:t>チャールズ・シュワブの経営理念</a:t>
            </a:r>
          </a:p>
        </p:txBody>
      </p:sp>
      <p:sp>
        <p:nvSpPr>
          <p:cNvPr id="3" name="コンテンツ プレースホルダー 2">
            <a:extLst>
              <a:ext uri="{FF2B5EF4-FFF2-40B4-BE49-F238E27FC236}">
                <a16:creationId xmlns:a16="http://schemas.microsoft.com/office/drawing/2014/main" id="{4DB69D66-5DAA-4552-B699-7837043F9153}"/>
              </a:ext>
            </a:extLst>
          </p:cNvPr>
          <p:cNvSpPr>
            <a:spLocks noGrp="1"/>
          </p:cNvSpPr>
          <p:nvPr>
            <p:ph idx="1"/>
          </p:nvPr>
        </p:nvSpPr>
        <p:spPr>
          <a:xfrm>
            <a:off x="838200" y="1690688"/>
            <a:ext cx="10515600" cy="4486275"/>
          </a:xfrm>
        </p:spPr>
        <p:txBody>
          <a:bodyPr>
            <a:normAutofit/>
          </a:bodyPr>
          <a:lstStyle/>
          <a:p>
            <a:pPr marL="514350" indent="-514350">
              <a:buFont typeface="+mj-lt"/>
              <a:buAutoNum type="arabicPeriod"/>
            </a:pPr>
            <a:r>
              <a:rPr kumimoji="1" lang="ja-JP" altLang="en-US" sz="1800" b="1" dirty="0">
                <a:latin typeface="+mj-lt"/>
              </a:rPr>
              <a:t>株式売買手数料の自由化を商機と捉えたチャールズ・シュワブの慧眼と執念。</a:t>
            </a:r>
            <a:br>
              <a:rPr kumimoji="1" lang="en-US" altLang="ja-JP" sz="1800" b="1" dirty="0">
                <a:latin typeface="+mj-lt"/>
              </a:rPr>
            </a:br>
            <a:r>
              <a:rPr kumimoji="1" lang="en-US" altLang="ja-JP" sz="1800" b="1" dirty="0">
                <a:latin typeface="+mj-lt"/>
              </a:rPr>
              <a:t>1975</a:t>
            </a:r>
            <a:r>
              <a:rPr kumimoji="1" lang="ja-JP" altLang="en-US" sz="1800" b="1" dirty="0">
                <a:latin typeface="+mj-lt"/>
              </a:rPr>
              <a:t>年</a:t>
            </a:r>
            <a:r>
              <a:rPr kumimoji="1" lang="en-US" altLang="ja-JP" sz="1800" b="1" dirty="0">
                <a:latin typeface="+mj-lt"/>
              </a:rPr>
              <a:t>5</a:t>
            </a:r>
            <a:r>
              <a:rPr kumimoji="1" lang="ja-JP" altLang="en-US" sz="1800" b="1" dirty="0">
                <a:latin typeface="+mj-lt"/>
              </a:rPr>
              <a:t>月</a:t>
            </a:r>
            <a:r>
              <a:rPr kumimoji="1" lang="en-US" altLang="ja-JP" sz="1800" b="1" dirty="0">
                <a:latin typeface="+mj-lt"/>
              </a:rPr>
              <a:t>1</a:t>
            </a:r>
            <a:r>
              <a:rPr kumimoji="1" lang="ja-JP" altLang="en-US" sz="1800" b="1" dirty="0">
                <a:latin typeface="+mj-lt"/>
              </a:rPr>
              <a:t>日（メーデー）に行われた</a:t>
            </a:r>
            <a:r>
              <a:rPr kumimoji="1" lang="en-US" altLang="ja-JP" sz="1800" b="1" dirty="0">
                <a:latin typeface="+mj-lt"/>
              </a:rPr>
              <a:t>183</a:t>
            </a:r>
            <a:r>
              <a:rPr kumimoji="1" lang="ja-JP" altLang="en-US" sz="1800" b="1" dirty="0">
                <a:latin typeface="+mj-lt"/>
              </a:rPr>
              <a:t>年間にわたって維持されてきた固定手数料制を撤廃する株式売買手数料の自由化をチャンスと考えた。</a:t>
            </a:r>
            <a:br>
              <a:rPr kumimoji="1" lang="en-US" altLang="ja-JP" sz="1800" b="1" dirty="0">
                <a:latin typeface="+mj-lt"/>
              </a:rPr>
            </a:br>
            <a:br>
              <a:rPr kumimoji="1" lang="en-US" altLang="ja-JP" sz="1800" b="1" dirty="0">
                <a:latin typeface="+mj-lt"/>
              </a:rPr>
            </a:br>
            <a:r>
              <a:rPr kumimoji="1" lang="ja-JP" altLang="en-US" sz="1800" b="1" dirty="0">
                <a:latin typeface="+mj-lt"/>
              </a:rPr>
              <a:t>同社は</a:t>
            </a:r>
            <a:r>
              <a:rPr kumimoji="1" lang="en-US" altLang="ja-JP" sz="1800" b="1" dirty="0">
                <a:latin typeface="+mj-lt"/>
              </a:rPr>
              <a:t>70%</a:t>
            </a:r>
            <a:r>
              <a:rPr kumimoji="1" lang="ja-JP" altLang="en-US" sz="1800" b="1" dirty="0">
                <a:latin typeface="+mj-lt"/>
              </a:rPr>
              <a:t>引下げを発表、同時に売買執行以外のすべての業務から撤退した。</a:t>
            </a:r>
            <a:br>
              <a:rPr kumimoji="1" lang="en-US" altLang="ja-JP" sz="1800" b="1" dirty="0">
                <a:latin typeface="+mj-lt"/>
              </a:rPr>
            </a:br>
            <a:r>
              <a:rPr lang="ja-JP" altLang="en-US" sz="1800" b="1" dirty="0">
                <a:latin typeface="+mj-lt"/>
              </a:rPr>
              <a:t>当</a:t>
            </a:r>
            <a:r>
              <a:rPr kumimoji="1" lang="ja-JP" altLang="en-US" sz="1800" b="1" dirty="0">
                <a:latin typeface="+mj-lt"/>
              </a:rPr>
              <a:t>時リテール証券最大のメリル・リンチは機関投資家向けを引下げ、個人向けは引上げた。</a:t>
            </a:r>
            <a:br>
              <a:rPr kumimoji="1" lang="en-US" altLang="ja-JP" sz="1800" b="1" dirty="0">
                <a:latin typeface="+mj-lt"/>
              </a:rPr>
            </a:br>
            <a:r>
              <a:rPr kumimoji="1" lang="ja-JP" altLang="en-US" sz="1800" b="1" dirty="0">
                <a:latin typeface="+mj-lt"/>
              </a:rPr>
              <a:t>この対応をみて、チャールズ・シュワブ氏は「われわれは勝った」と確信したと述懐。</a:t>
            </a:r>
            <a:endParaRPr kumimoji="1" lang="en-US" altLang="ja-JP" sz="1800" b="1" dirty="0">
              <a:latin typeface="+mj-lt"/>
            </a:endParaRPr>
          </a:p>
          <a:p>
            <a:pPr marL="514350" indent="-514350">
              <a:buFont typeface="+mj-lt"/>
              <a:buAutoNum type="arabicPeriod"/>
            </a:pPr>
            <a:r>
              <a:rPr lang="ja-JP" altLang="en-US" sz="1800" b="1" dirty="0">
                <a:latin typeface="+mj-lt"/>
              </a:rPr>
              <a:t>個人金融資産を「安定的に長期にわたって増やしたい」という顧客の目線での戦略を構想。</a:t>
            </a:r>
            <a:br>
              <a:rPr lang="en-US" altLang="ja-JP" sz="1800" b="1" dirty="0">
                <a:latin typeface="+mj-lt"/>
              </a:rPr>
            </a:br>
            <a:r>
              <a:rPr lang="ja-JP" altLang="en-US" sz="1800" b="1" dirty="0">
                <a:latin typeface="+mj-lt"/>
              </a:rPr>
              <a:t>ブローカレッジに依存してきた證券会社の収益極大化には、顧客の売買頻度を引上げるのが有効であるが、これは顧客目線に反する。この利益相反を避けるには、ブローカレッジ完全撤廃のビジネス・モデルしかない。</a:t>
            </a:r>
            <a:endParaRPr lang="en-US" altLang="ja-JP" sz="1800" b="1" dirty="0">
              <a:latin typeface="+mj-lt"/>
            </a:endParaRPr>
          </a:p>
          <a:p>
            <a:pPr marL="514350" indent="-514350">
              <a:buFont typeface="+mj-lt"/>
              <a:buAutoNum type="arabicPeriod"/>
            </a:pPr>
            <a:r>
              <a:rPr lang="ja-JP" altLang="en-US" sz="1800" b="1" dirty="0">
                <a:latin typeface="+mj-lt"/>
              </a:rPr>
              <a:t>チャールズ・シュワブの収益は金利収益とアセット・マネジメント・フィーに依存。～図</a:t>
            </a:r>
            <a:r>
              <a:rPr lang="en-US" altLang="ja-JP" sz="1800" b="1" dirty="0">
                <a:latin typeface="+mj-lt"/>
              </a:rPr>
              <a:t>7</a:t>
            </a:r>
            <a:br>
              <a:rPr lang="en-US" altLang="ja-JP" sz="1800" b="1" dirty="0">
                <a:latin typeface="+mj-lt"/>
              </a:rPr>
            </a:br>
            <a:r>
              <a:rPr lang="ja-JP" altLang="en-US" sz="1800" b="1" dirty="0">
                <a:latin typeface="+mj-lt"/>
              </a:rPr>
              <a:t>顧客預かり資産は毎年増加、ＩＴ化により経費率は</a:t>
            </a:r>
            <a:r>
              <a:rPr lang="en-US" altLang="ja-JP" sz="1800" b="1" dirty="0">
                <a:latin typeface="+mj-lt"/>
              </a:rPr>
              <a:t>0.16%</a:t>
            </a:r>
            <a:r>
              <a:rPr lang="ja-JP" altLang="en-US" sz="1800" b="1" dirty="0">
                <a:latin typeface="+mj-lt"/>
              </a:rPr>
              <a:t>にまで低下。～図</a:t>
            </a:r>
            <a:r>
              <a:rPr lang="en-US" altLang="ja-JP" sz="1800" b="1" dirty="0">
                <a:latin typeface="+mj-lt"/>
              </a:rPr>
              <a:t>8</a:t>
            </a:r>
          </a:p>
          <a:p>
            <a:pPr marL="514350" indent="-514350">
              <a:buFont typeface="+mj-lt"/>
              <a:buAutoNum type="arabicPeriod"/>
            </a:pPr>
            <a:r>
              <a:rPr kumimoji="1" lang="ja-JP" altLang="en-US" sz="1800" b="1" dirty="0">
                <a:latin typeface="+mj-lt"/>
              </a:rPr>
              <a:t>このビジネス・モデルで成長するには、業容の拡大しかない。</a:t>
            </a:r>
            <a:br>
              <a:rPr kumimoji="1" lang="en-US" altLang="ja-JP" sz="1800" b="1" dirty="0">
                <a:latin typeface="+mj-lt"/>
              </a:rPr>
            </a:br>
            <a:r>
              <a:rPr kumimoji="1" lang="ja-JP" altLang="en-US" sz="1800" b="1" dirty="0">
                <a:latin typeface="+mj-lt"/>
              </a:rPr>
              <a:t>ＴＤアメリトレードの合併で預かり資産リテール最大を実現したのは、売買頻度アップで手数料無料化を実現して当社を急追してきたロビンフッドなどに対抗するためであった。</a:t>
            </a:r>
            <a:endParaRPr kumimoji="1" lang="en-US" altLang="ja-JP" sz="1800" b="1" dirty="0">
              <a:latin typeface="+mj-lt"/>
            </a:endParaRPr>
          </a:p>
          <a:p>
            <a:pPr marL="514350" indent="-514350">
              <a:buFont typeface="+mj-lt"/>
              <a:buAutoNum type="arabicPeriod"/>
            </a:pPr>
            <a:endParaRPr kumimoji="1" lang="ja-JP" altLang="en-US" sz="1800" dirty="0"/>
          </a:p>
        </p:txBody>
      </p:sp>
      <p:sp>
        <p:nvSpPr>
          <p:cNvPr id="5" name="スライド番号プレースホルダー 4">
            <a:extLst>
              <a:ext uri="{FF2B5EF4-FFF2-40B4-BE49-F238E27FC236}">
                <a16:creationId xmlns:a16="http://schemas.microsoft.com/office/drawing/2014/main" id="{3B5B1761-7C8E-4BBE-8BDA-548A53B12518}"/>
              </a:ext>
            </a:extLst>
          </p:cNvPr>
          <p:cNvSpPr>
            <a:spLocks noGrp="1"/>
          </p:cNvSpPr>
          <p:nvPr>
            <p:ph type="sldNum" sz="quarter" idx="12"/>
          </p:nvPr>
        </p:nvSpPr>
        <p:spPr/>
        <p:txBody>
          <a:bodyPr/>
          <a:lstStyle/>
          <a:p>
            <a:fld id="{FD6E598A-588F-4090-9F2C-77FCB576827E}" type="slidenum">
              <a:rPr kumimoji="1" lang="ja-JP" altLang="en-US" smtClean="0"/>
              <a:t>10</a:t>
            </a:fld>
            <a:endParaRPr kumimoji="1" lang="ja-JP" altLang="en-US"/>
          </a:p>
        </p:txBody>
      </p:sp>
    </p:spTree>
    <p:extLst>
      <p:ext uri="{BB962C8B-B14F-4D97-AF65-F5344CB8AC3E}">
        <p14:creationId xmlns:p14="http://schemas.microsoft.com/office/powerpoint/2010/main" val="3137991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078EC3-B973-4CDE-B751-BD177668B072}"/>
              </a:ext>
            </a:extLst>
          </p:cNvPr>
          <p:cNvSpPr>
            <a:spLocks noGrp="1"/>
          </p:cNvSpPr>
          <p:nvPr>
            <p:ph type="title"/>
          </p:nvPr>
        </p:nvSpPr>
        <p:spPr/>
        <p:txBody>
          <a:bodyPr>
            <a:normAutofit/>
          </a:bodyPr>
          <a:lstStyle/>
          <a:p>
            <a:pPr algn="ctr"/>
            <a:r>
              <a:rPr kumimoji="1" lang="ja-JP" altLang="en-US" sz="2800" b="1" dirty="0"/>
              <a:t>図７、チャールズ・シュワブの収益構成推移</a:t>
            </a:r>
          </a:p>
        </p:txBody>
      </p:sp>
      <p:pic>
        <p:nvPicPr>
          <p:cNvPr id="7" name="コンテンツ プレースホルダー 6">
            <a:extLst>
              <a:ext uri="{FF2B5EF4-FFF2-40B4-BE49-F238E27FC236}">
                <a16:creationId xmlns:a16="http://schemas.microsoft.com/office/drawing/2014/main" id="{C417D8D5-F803-4BAE-A3A1-E7979A8615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7771" y="1814519"/>
            <a:ext cx="7576457" cy="4150973"/>
          </a:xfrm>
        </p:spPr>
      </p:pic>
      <p:sp>
        <p:nvSpPr>
          <p:cNvPr id="4" name="スライド番号プレースホルダー 3">
            <a:extLst>
              <a:ext uri="{FF2B5EF4-FFF2-40B4-BE49-F238E27FC236}">
                <a16:creationId xmlns:a16="http://schemas.microsoft.com/office/drawing/2014/main" id="{AFF6A174-1151-46D0-85AF-DBCCC6F10359}"/>
              </a:ext>
            </a:extLst>
          </p:cNvPr>
          <p:cNvSpPr>
            <a:spLocks noGrp="1"/>
          </p:cNvSpPr>
          <p:nvPr>
            <p:ph type="sldNum" sz="quarter" idx="12"/>
          </p:nvPr>
        </p:nvSpPr>
        <p:spPr/>
        <p:txBody>
          <a:bodyPr/>
          <a:lstStyle/>
          <a:p>
            <a:fld id="{FD6E598A-588F-4090-9F2C-77FCB576827E}" type="slidenum">
              <a:rPr kumimoji="1" lang="ja-JP" altLang="en-US" smtClean="0"/>
              <a:t>11</a:t>
            </a:fld>
            <a:endParaRPr kumimoji="1" lang="ja-JP" altLang="en-US"/>
          </a:p>
        </p:txBody>
      </p:sp>
    </p:spTree>
    <p:extLst>
      <p:ext uri="{BB962C8B-B14F-4D97-AF65-F5344CB8AC3E}">
        <p14:creationId xmlns:p14="http://schemas.microsoft.com/office/powerpoint/2010/main" val="116517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1A7582-B785-4579-90BB-E6547C966933}"/>
              </a:ext>
            </a:extLst>
          </p:cNvPr>
          <p:cNvSpPr>
            <a:spLocks noGrp="1"/>
          </p:cNvSpPr>
          <p:nvPr>
            <p:ph type="title"/>
          </p:nvPr>
        </p:nvSpPr>
        <p:spPr/>
        <p:txBody>
          <a:bodyPr>
            <a:normAutofit/>
          </a:bodyPr>
          <a:lstStyle/>
          <a:p>
            <a:pPr algn="ctr"/>
            <a:r>
              <a:rPr kumimoji="1" lang="ja-JP" altLang="en-US" sz="2800" b="1" dirty="0"/>
              <a:t>図８、チャールズ・シュワブの預かり資産総額と経費率の推移</a:t>
            </a:r>
          </a:p>
        </p:txBody>
      </p:sp>
      <p:pic>
        <p:nvPicPr>
          <p:cNvPr id="11" name="コンテンツ プレースホルダー 10">
            <a:extLst>
              <a:ext uri="{FF2B5EF4-FFF2-40B4-BE49-F238E27FC236}">
                <a16:creationId xmlns:a16="http://schemas.microsoft.com/office/drawing/2014/main" id="{5B74A072-2006-442C-BD63-FA3BE5AED0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5570" y="1690688"/>
            <a:ext cx="7126774" cy="4434341"/>
          </a:xfrm>
        </p:spPr>
      </p:pic>
      <p:sp>
        <p:nvSpPr>
          <p:cNvPr id="4" name="スライド番号プレースホルダー 3">
            <a:extLst>
              <a:ext uri="{FF2B5EF4-FFF2-40B4-BE49-F238E27FC236}">
                <a16:creationId xmlns:a16="http://schemas.microsoft.com/office/drawing/2014/main" id="{C48BF1B3-2CE9-4E41-8D46-45C64895D690}"/>
              </a:ext>
            </a:extLst>
          </p:cNvPr>
          <p:cNvSpPr>
            <a:spLocks noGrp="1"/>
          </p:cNvSpPr>
          <p:nvPr>
            <p:ph type="sldNum" sz="quarter" idx="12"/>
          </p:nvPr>
        </p:nvSpPr>
        <p:spPr/>
        <p:txBody>
          <a:bodyPr/>
          <a:lstStyle/>
          <a:p>
            <a:fld id="{FD6E598A-588F-4090-9F2C-77FCB576827E}" type="slidenum">
              <a:rPr kumimoji="1" lang="ja-JP" altLang="en-US" smtClean="0"/>
              <a:t>12</a:t>
            </a:fld>
            <a:endParaRPr kumimoji="1" lang="ja-JP" altLang="en-US"/>
          </a:p>
        </p:txBody>
      </p:sp>
    </p:spTree>
    <p:extLst>
      <p:ext uri="{BB962C8B-B14F-4D97-AF65-F5344CB8AC3E}">
        <p14:creationId xmlns:p14="http://schemas.microsoft.com/office/powerpoint/2010/main" val="84566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D26E5E-ACBA-49FC-953C-94B66F720C4F}"/>
              </a:ext>
            </a:extLst>
          </p:cNvPr>
          <p:cNvSpPr>
            <a:spLocks noGrp="1"/>
          </p:cNvSpPr>
          <p:nvPr>
            <p:ph type="title"/>
          </p:nvPr>
        </p:nvSpPr>
        <p:spPr/>
        <p:txBody>
          <a:bodyPr>
            <a:normAutofit/>
          </a:bodyPr>
          <a:lstStyle/>
          <a:p>
            <a:pPr algn="ctr"/>
            <a:r>
              <a:rPr kumimoji="1" lang="ja-JP" altLang="en-US" sz="2800" b="1" dirty="0"/>
              <a:t>チャールズ・シュワブの昨年度業績と株価推移</a:t>
            </a:r>
          </a:p>
        </p:txBody>
      </p:sp>
      <p:sp>
        <p:nvSpPr>
          <p:cNvPr id="3" name="スライド番号プレースホルダー 2">
            <a:extLst>
              <a:ext uri="{FF2B5EF4-FFF2-40B4-BE49-F238E27FC236}">
                <a16:creationId xmlns:a16="http://schemas.microsoft.com/office/drawing/2014/main" id="{F3722869-96EC-4413-B007-973AA7026361}"/>
              </a:ext>
            </a:extLst>
          </p:cNvPr>
          <p:cNvSpPr>
            <a:spLocks noGrp="1"/>
          </p:cNvSpPr>
          <p:nvPr>
            <p:ph type="sldNum" sz="quarter" idx="12"/>
          </p:nvPr>
        </p:nvSpPr>
        <p:spPr/>
        <p:txBody>
          <a:bodyPr/>
          <a:lstStyle/>
          <a:p>
            <a:fld id="{FD6E598A-588F-4090-9F2C-77FCB576827E}" type="slidenum">
              <a:rPr kumimoji="1" lang="ja-JP" altLang="en-US" smtClean="0"/>
              <a:t>13</a:t>
            </a:fld>
            <a:endParaRPr kumimoji="1" lang="ja-JP" altLang="en-US"/>
          </a:p>
        </p:txBody>
      </p:sp>
      <p:sp>
        <p:nvSpPr>
          <p:cNvPr id="4" name="テキスト ボックス 3">
            <a:extLst>
              <a:ext uri="{FF2B5EF4-FFF2-40B4-BE49-F238E27FC236}">
                <a16:creationId xmlns:a16="http://schemas.microsoft.com/office/drawing/2014/main" id="{68595125-EFCA-4130-8743-9E33E84B4791}"/>
              </a:ext>
            </a:extLst>
          </p:cNvPr>
          <p:cNvSpPr txBox="1"/>
          <p:nvPr/>
        </p:nvSpPr>
        <p:spPr>
          <a:xfrm>
            <a:off x="1371600" y="1563346"/>
            <a:ext cx="9778181" cy="1200329"/>
          </a:xfrm>
          <a:prstGeom prst="rect">
            <a:avLst/>
          </a:prstGeom>
          <a:noFill/>
        </p:spPr>
        <p:txBody>
          <a:bodyPr wrap="square" rtlCol="0">
            <a:spAutoFit/>
          </a:bodyPr>
          <a:lstStyle/>
          <a:p>
            <a:r>
              <a:rPr kumimoji="1" lang="ja-JP" altLang="en-US" b="1" dirty="0"/>
              <a:t>・</a:t>
            </a:r>
            <a:r>
              <a:rPr kumimoji="1" lang="en-US" altLang="ja-JP" b="1" dirty="0"/>
              <a:t>2021</a:t>
            </a:r>
            <a:r>
              <a:rPr kumimoji="1" lang="ja-JP" altLang="en-US" b="1" dirty="0"/>
              <a:t>年度の営業収益；</a:t>
            </a:r>
            <a:r>
              <a:rPr kumimoji="1" lang="en-US" altLang="ja-JP" b="1" dirty="0"/>
              <a:t>185.2</a:t>
            </a:r>
            <a:r>
              <a:rPr kumimoji="1" lang="ja-JP" altLang="en-US" b="1" dirty="0"/>
              <a:t>億ドル（前年比；</a:t>
            </a:r>
            <a:r>
              <a:rPr kumimoji="1" lang="en-US" altLang="ja-JP" b="1" dirty="0"/>
              <a:t>58%</a:t>
            </a:r>
            <a:r>
              <a:rPr kumimoji="1" lang="ja-JP" altLang="en-US" b="1" dirty="0"/>
              <a:t>増）</a:t>
            </a:r>
            <a:endParaRPr kumimoji="1" lang="en-US" altLang="ja-JP" b="1" dirty="0"/>
          </a:p>
          <a:p>
            <a:r>
              <a:rPr kumimoji="1" lang="ja-JP" altLang="en-US" b="1" dirty="0"/>
              <a:t>・純利益；</a:t>
            </a:r>
            <a:r>
              <a:rPr kumimoji="1" lang="en-US" altLang="ja-JP" b="1" dirty="0"/>
              <a:t>66.7</a:t>
            </a:r>
            <a:r>
              <a:rPr kumimoji="1" lang="ja-JP" altLang="en-US" b="1" dirty="0"/>
              <a:t>億ドル</a:t>
            </a:r>
            <a:r>
              <a:rPr kumimoji="1" lang="en-US" altLang="ja-JP" b="1" dirty="0"/>
              <a:t>(7,337</a:t>
            </a:r>
            <a:r>
              <a:rPr kumimoji="1" lang="ja-JP" altLang="en-US" b="1" dirty="0"/>
              <a:t>億円）</a:t>
            </a:r>
            <a:r>
              <a:rPr kumimoji="1" lang="en-US" altLang="ja-JP" b="1" dirty="0"/>
              <a:t>,</a:t>
            </a:r>
            <a:r>
              <a:rPr kumimoji="1" lang="ja-JP" altLang="en-US" b="1" dirty="0"/>
              <a:t>（前年比；</a:t>
            </a:r>
            <a:r>
              <a:rPr kumimoji="1" lang="en-US" altLang="ja-JP" b="1" dirty="0"/>
              <a:t>77%</a:t>
            </a:r>
            <a:r>
              <a:rPr kumimoji="1" lang="ja-JP" altLang="en-US" b="1" dirty="0"/>
              <a:t>増）、コロナ禍下で記録的な急成長</a:t>
            </a:r>
            <a:endParaRPr kumimoji="1" lang="en-US" altLang="ja-JP" b="1" dirty="0"/>
          </a:p>
          <a:p>
            <a:r>
              <a:rPr lang="ja-JP" altLang="en-US" b="1" dirty="0"/>
              <a:t>・</a:t>
            </a:r>
            <a:r>
              <a:rPr lang="en-US" altLang="ja-JP" b="1" dirty="0"/>
              <a:t>2021</a:t>
            </a:r>
            <a:r>
              <a:rPr lang="ja-JP" altLang="en-US" b="1" dirty="0"/>
              <a:t>年末の顧客預かり資産；</a:t>
            </a:r>
            <a:r>
              <a:rPr lang="en-US" altLang="ja-JP" b="1" dirty="0"/>
              <a:t>8.14</a:t>
            </a:r>
            <a:r>
              <a:rPr lang="ja-JP" altLang="en-US" b="1" dirty="0"/>
              <a:t>兆ドル（</a:t>
            </a:r>
            <a:r>
              <a:rPr lang="en-US" altLang="ja-JP" b="1" dirty="0"/>
              <a:t>895</a:t>
            </a:r>
            <a:r>
              <a:rPr lang="ja-JP" altLang="en-US" b="1" dirty="0"/>
              <a:t>兆円、前年比</a:t>
            </a:r>
            <a:r>
              <a:rPr lang="en-US" altLang="ja-JP" b="1" dirty="0"/>
              <a:t>;22%</a:t>
            </a:r>
            <a:r>
              <a:rPr lang="ja-JP" altLang="en-US" b="1" dirty="0"/>
              <a:t>増）、口座数；</a:t>
            </a:r>
            <a:r>
              <a:rPr lang="en-US" altLang="ja-JP" b="1" dirty="0"/>
              <a:t>33.2</a:t>
            </a:r>
            <a:r>
              <a:rPr lang="ja-JP" altLang="en-US" b="1" dirty="0"/>
              <a:t>百万</a:t>
            </a:r>
            <a:endParaRPr lang="en-US" altLang="ja-JP" b="1" dirty="0"/>
          </a:p>
          <a:p>
            <a:r>
              <a:rPr kumimoji="1" lang="ja-JP" altLang="en-US" b="1" dirty="0"/>
              <a:t>　株価倍増</a:t>
            </a:r>
            <a:r>
              <a:rPr kumimoji="1" lang="en-US" altLang="ja-JP" b="1" dirty="0"/>
              <a:t>~</a:t>
            </a:r>
            <a:r>
              <a:rPr kumimoji="1" lang="ja-JP" altLang="en-US" b="1" dirty="0"/>
              <a:t>図</a:t>
            </a:r>
            <a:r>
              <a:rPr kumimoji="1" lang="en-US" altLang="ja-JP" b="1" dirty="0"/>
              <a:t>9</a:t>
            </a:r>
            <a:r>
              <a:rPr kumimoji="1" lang="ja-JP" altLang="en-US" b="1" dirty="0"/>
              <a:t>、</a:t>
            </a:r>
            <a:r>
              <a:rPr kumimoji="1" lang="en-US" altLang="ja-JP" b="1" dirty="0"/>
              <a:t>IFA</a:t>
            </a:r>
            <a:r>
              <a:rPr kumimoji="1" lang="ja-JP" altLang="en-US" b="1" dirty="0"/>
              <a:t>へのサービス；</a:t>
            </a:r>
            <a:r>
              <a:rPr kumimoji="1" lang="en-US" altLang="ja-JP" b="1" dirty="0"/>
              <a:t>Schwab</a:t>
            </a:r>
            <a:r>
              <a:rPr kumimoji="1" lang="ja-JP" altLang="en-US" b="1" dirty="0"/>
              <a:t>  </a:t>
            </a:r>
            <a:r>
              <a:rPr kumimoji="1" lang="en-US" altLang="ja-JP" b="1" dirty="0"/>
              <a:t>Advisor Portfolio Connect</a:t>
            </a:r>
            <a:r>
              <a:rPr kumimoji="1" lang="ja-JP" altLang="en-US" b="1" dirty="0"/>
              <a:t>を拡充強化</a:t>
            </a:r>
          </a:p>
        </p:txBody>
      </p:sp>
      <p:pic>
        <p:nvPicPr>
          <p:cNvPr id="6" name="図 5">
            <a:extLst>
              <a:ext uri="{FF2B5EF4-FFF2-40B4-BE49-F238E27FC236}">
                <a16:creationId xmlns:a16="http://schemas.microsoft.com/office/drawing/2014/main" id="{EC091FA2-D600-4202-8F61-36BBEB655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300" y="2858746"/>
            <a:ext cx="6883400" cy="3352800"/>
          </a:xfrm>
          <a:prstGeom prst="rect">
            <a:avLst/>
          </a:prstGeom>
        </p:spPr>
      </p:pic>
    </p:spTree>
    <p:extLst>
      <p:ext uri="{BB962C8B-B14F-4D97-AF65-F5344CB8AC3E}">
        <p14:creationId xmlns:p14="http://schemas.microsoft.com/office/powerpoint/2010/main" val="1611637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248A97-E149-48F2-84B9-AC157DA1C323}"/>
              </a:ext>
            </a:extLst>
          </p:cNvPr>
          <p:cNvSpPr>
            <a:spLocks noGrp="1"/>
          </p:cNvSpPr>
          <p:nvPr>
            <p:ph type="title"/>
          </p:nvPr>
        </p:nvSpPr>
        <p:spPr>
          <a:xfrm>
            <a:off x="855406" y="365125"/>
            <a:ext cx="10498394" cy="1042762"/>
          </a:xfrm>
        </p:spPr>
        <p:txBody>
          <a:bodyPr>
            <a:normAutofit/>
          </a:bodyPr>
          <a:lstStyle/>
          <a:p>
            <a:pPr algn="ctr"/>
            <a:r>
              <a:rPr lang="ja-JP" altLang="en-US" sz="2800" b="1" dirty="0">
                <a:latin typeface="ＭＳ 明朝" panose="02020609040205080304" pitchFamily="17" charset="-128"/>
                <a:ea typeface="ＭＳ 明朝" panose="02020609040205080304" pitchFamily="17" charset="-128"/>
              </a:rPr>
              <a:t>ロビンフッドのビジネスモデルは真逆</a:t>
            </a:r>
            <a:endParaRPr kumimoji="1" lang="ja-JP" altLang="en-US" sz="2800" b="1" dirty="0">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F2EB0E05-C781-4665-B936-85E9F67C9041}"/>
              </a:ext>
            </a:extLst>
          </p:cNvPr>
          <p:cNvSpPr>
            <a:spLocks noGrp="1"/>
          </p:cNvSpPr>
          <p:nvPr>
            <p:ph idx="1"/>
          </p:nvPr>
        </p:nvSpPr>
        <p:spPr>
          <a:xfrm>
            <a:off x="855406" y="1407886"/>
            <a:ext cx="10498394" cy="4920343"/>
          </a:xfrm>
        </p:spPr>
        <p:txBody>
          <a:bodyPr>
            <a:noAutofit/>
          </a:bodyPr>
          <a:lstStyle/>
          <a:p>
            <a:pPr marL="342900" indent="-342900">
              <a:buFont typeface="+mj-lt"/>
              <a:buAutoNum type="arabicPeriod"/>
            </a:pPr>
            <a:r>
              <a:rPr lang="ja-JP" altLang="en-US" sz="1800" b="1" i="0" dirty="0">
                <a:solidFill>
                  <a:srgbClr val="202122"/>
                </a:solidFill>
                <a:effectLst/>
                <a:latin typeface="ＭＳ 明朝" panose="02020609040205080304" pitchFamily="17" charset="-128"/>
                <a:ea typeface="ＭＳ 明朝" panose="02020609040205080304" pitchFamily="17" charset="-128"/>
              </a:rPr>
              <a:t>ロビンフッド（</a:t>
            </a:r>
            <a:r>
              <a:rPr lang="en-US" altLang="ja-JP" sz="1800" b="1" i="0" dirty="0">
                <a:solidFill>
                  <a:srgbClr val="202122"/>
                </a:solidFill>
                <a:effectLst/>
                <a:latin typeface="ＭＳ 明朝" panose="02020609040205080304" pitchFamily="17" charset="-128"/>
                <a:ea typeface="ＭＳ 明朝" panose="02020609040205080304" pitchFamily="17" charset="-128"/>
              </a:rPr>
              <a:t>Robinhood Markets Inc.</a:t>
            </a:r>
            <a:r>
              <a:rPr lang="ja-JP" altLang="en-US" sz="1800" b="1" i="0" dirty="0">
                <a:solidFill>
                  <a:srgbClr val="202122"/>
                </a:solidFill>
                <a:effectLst/>
                <a:latin typeface="ＭＳ 明朝" panose="02020609040205080304" pitchFamily="17" charset="-128"/>
                <a:ea typeface="ＭＳ 明朝" panose="02020609040205080304" pitchFamily="17" charset="-128"/>
              </a:rPr>
              <a:t>）は、</a:t>
            </a:r>
            <a:r>
              <a:rPr lang="en-US" altLang="ja-JP" sz="1800" b="1" i="0" dirty="0">
                <a:solidFill>
                  <a:srgbClr val="202122"/>
                </a:solidFill>
                <a:effectLst/>
                <a:latin typeface="ＭＳ 明朝" panose="02020609040205080304" pitchFamily="17" charset="-128"/>
                <a:ea typeface="ＭＳ 明朝" panose="02020609040205080304" pitchFamily="17" charset="-128"/>
              </a:rPr>
              <a:t>2013</a:t>
            </a:r>
            <a:r>
              <a:rPr lang="ja-JP" altLang="en-US" sz="1800" b="1" i="0" dirty="0">
                <a:solidFill>
                  <a:srgbClr val="202122"/>
                </a:solidFill>
                <a:effectLst/>
                <a:latin typeface="ＭＳ 明朝" panose="02020609040205080304" pitchFamily="17" charset="-128"/>
                <a:ea typeface="ＭＳ 明朝" panose="02020609040205080304" pitchFamily="17" charset="-128"/>
              </a:rPr>
              <a:t>年にブルガリア出身のウラジミール・テネフとスタンフォード大での同僚が創設したスマホ専業のフィンテック証券会社。同社が提供する取引アプリの名称でもある。</a:t>
            </a:r>
            <a:r>
              <a:rPr lang="ja-JP" altLang="en-US" sz="1800" b="1" dirty="0">
                <a:solidFill>
                  <a:srgbClr val="202122"/>
                </a:solidFill>
                <a:latin typeface="ＭＳ 明朝" panose="02020609040205080304" pitchFamily="17" charset="-128"/>
                <a:ea typeface="ＭＳ 明朝" panose="02020609040205080304" pitchFamily="17" charset="-128"/>
              </a:rPr>
              <a:t>社名は中世の英国の義賊に由来、「鼠小僧」</a:t>
            </a:r>
            <a:r>
              <a:rPr lang="en-US" altLang="ja-JP" sz="1800" b="1" dirty="0">
                <a:solidFill>
                  <a:srgbClr val="202122"/>
                </a:solidFill>
                <a:latin typeface="ＭＳ 明朝" panose="02020609040205080304" pitchFamily="17" charset="-128"/>
                <a:ea typeface="ＭＳ 明朝" panose="02020609040205080304" pitchFamily="17" charset="-128"/>
              </a:rPr>
              <a:t>(</a:t>
            </a:r>
            <a:r>
              <a:rPr lang="ja-JP" altLang="en-US" sz="1800" b="1" dirty="0">
                <a:solidFill>
                  <a:srgbClr val="202122"/>
                </a:solidFill>
                <a:latin typeface="ＭＳ 明朝" panose="02020609040205080304" pitchFamily="17" charset="-128"/>
                <a:ea typeface="ＭＳ 明朝" panose="02020609040205080304" pitchFamily="17" charset="-128"/>
              </a:rPr>
              <a:t>江戸末期の盗賊）か。</a:t>
            </a:r>
            <a:endParaRPr lang="en-US" altLang="ja-JP" sz="1800" b="1" i="0" dirty="0">
              <a:solidFill>
                <a:srgbClr val="202122"/>
              </a:solidFill>
              <a:effectLst/>
              <a:latin typeface="ＭＳ 明朝" panose="02020609040205080304" pitchFamily="17" charset="-128"/>
              <a:ea typeface="ＭＳ 明朝" panose="02020609040205080304" pitchFamily="17" charset="-128"/>
            </a:endParaRPr>
          </a:p>
          <a:p>
            <a:pPr marL="342900" indent="-342900">
              <a:buFont typeface="+mj-lt"/>
              <a:buAutoNum type="arabicPeriod"/>
            </a:pPr>
            <a:r>
              <a:rPr lang="ja-JP" altLang="en-US" sz="1800" b="1" i="0" dirty="0">
                <a:solidFill>
                  <a:srgbClr val="202122"/>
                </a:solidFill>
                <a:effectLst/>
                <a:latin typeface="ＭＳ 明朝" panose="02020609040205080304" pitchFamily="17" charset="-128"/>
                <a:ea typeface="ＭＳ 明朝" panose="02020609040205080304" pitchFamily="17" charset="-128"/>
              </a:rPr>
              <a:t>証券取引手数料なしでスマホで売買を行える点が最大の特徴。高頻度取引業者から受け取るリベートとアプリのプレミアム会員から徴収する手数料が主な収益源となっている。</a:t>
            </a:r>
            <a:endParaRPr lang="en-US" altLang="ja-JP" sz="1800" b="1" i="0" dirty="0">
              <a:solidFill>
                <a:srgbClr val="202122"/>
              </a:solidFill>
              <a:effectLst/>
              <a:latin typeface="ＭＳ 明朝" panose="02020609040205080304" pitchFamily="17" charset="-128"/>
              <a:ea typeface="ＭＳ 明朝" panose="02020609040205080304" pitchFamily="17" charset="-128"/>
            </a:endParaRPr>
          </a:p>
          <a:p>
            <a:pPr marL="342900" indent="-342900">
              <a:buFont typeface="+mj-lt"/>
              <a:buAutoNum type="arabicPeriod"/>
            </a:pPr>
            <a:r>
              <a:rPr lang="ja-JP" altLang="en-US" sz="1800" b="1" dirty="0">
                <a:solidFill>
                  <a:srgbClr val="202122"/>
                </a:solidFill>
                <a:latin typeface="ＭＳ 明朝" panose="02020609040205080304" pitchFamily="17" charset="-128"/>
                <a:ea typeface="ＭＳ 明朝" panose="02020609040205080304" pitchFamily="17" charset="-128"/>
              </a:rPr>
              <a:t>同社</a:t>
            </a:r>
            <a:r>
              <a:rPr kumimoji="1" lang="ja-JP" altLang="en-US" sz="1800" b="1" dirty="0">
                <a:solidFill>
                  <a:srgbClr val="202122"/>
                </a:solidFill>
                <a:latin typeface="ＭＳ 明朝" panose="02020609040205080304" pitchFamily="17" charset="-128"/>
                <a:ea typeface="ＭＳ 明朝" panose="02020609040205080304" pitchFamily="17" charset="-128"/>
              </a:rPr>
              <a:t>のモデルは、収益を顧客からの預かり資産からの運用益に依存するのではなく、顧客からの売買注文を繋いだマーケット・メーカーである高頻度取引業者（リテール・ホールセラー）から受け取るリベートを収益源としている。その</a:t>
            </a:r>
            <a:r>
              <a:rPr kumimoji="1" lang="en-US" altLang="ja-JP" sz="1800" b="1" dirty="0">
                <a:solidFill>
                  <a:srgbClr val="202122"/>
                </a:solidFill>
                <a:latin typeface="ＭＳ 明朝" panose="02020609040205080304" pitchFamily="17" charset="-128"/>
                <a:ea typeface="ＭＳ 明朝" panose="02020609040205080304" pitchFamily="17" charset="-128"/>
              </a:rPr>
              <a:t>2/3</a:t>
            </a:r>
            <a:r>
              <a:rPr kumimoji="1" lang="ja-JP" altLang="en-US" sz="1800" b="1" dirty="0">
                <a:solidFill>
                  <a:srgbClr val="202122"/>
                </a:solidFill>
                <a:latin typeface="ＭＳ 明朝" panose="02020609040205080304" pitchFamily="17" charset="-128"/>
                <a:ea typeface="ＭＳ 明朝" panose="02020609040205080304" pitchFamily="17" charset="-128"/>
              </a:rPr>
              <a:t>はオプション取引によるものである。</a:t>
            </a:r>
            <a:endParaRPr kumimoji="1" lang="en-US" altLang="ja-JP" sz="1800" b="1" dirty="0">
              <a:solidFill>
                <a:srgbClr val="202122"/>
              </a:solidFill>
              <a:latin typeface="ＭＳ 明朝" panose="02020609040205080304" pitchFamily="17" charset="-128"/>
              <a:ea typeface="ＭＳ 明朝" panose="02020609040205080304" pitchFamily="17" charset="-128"/>
            </a:endParaRPr>
          </a:p>
          <a:p>
            <a:pPr marL="342900" indent="-342900">
              <a:buFont typeface="+mj-lt"/>
              <a:buAutoNum type="arabicPeriod"/>
            </a:pPr>
            <a:r>
              <a:rPr lang="ja-JP" altLang="en-US" sz="1800" b="1" dirty="0">
                <a:solidFill>
                  <a:srgbClr val="202122"/>
                </a:solidFill>
                <a:latin typeface="ＭＳ 明朝" panose="02020609040205080304" pitchFamily="17" charset="-128"/>
                <a:ea typeface="ＭＳ 明朝" panose="02020609040205080304" pitchFamily="17" charset="-128"/>
              </a:rPr>
              <a:t>ここで問題となるのは、注文を回してもらったマーケット・メーカーが、注文の執行前に、注文情報を利用して自社の取引を行い、利益を上げる「フロント・ランニング」と呼ばれる違法取引を行なったり、ロビンフッドに有利な価格で注文を執行したりして、結局は個人顧客に損害を与えてはいないかという疑惑である。過去には、こうした行為で多額の罰金を支払わされている。</a:t>
            </a:r>
            <a:endParaRPr lang="en-US" altLang="ja-JP" sz="1800" b="1" dirty="0">
              <a:solidFill>
                <a:srgbClr val="202122"/>
              </a:solidFill>
              <a:latin typeface="ＭＳ 明朝" panose="02020609040205080304" pitchFamily="17" charset="-128"/>
              <a:ea typeface="ＭＳ 明朝" panose="02020609040205080304" pitchFamily="17" charset="-128"/>
            </a:endParaRPr>
          </a:p>
          <a:p>
            <a:pPr marL="342900" indent="-342900">
              <a:buFont typeface="+mj-lt"/>
              <a:buAutoNum type="arabicPeriod"/>
            </a:pPr>
            <a:r>
              <a:rPr kumimoji="1" lang="ja-JP" altLang="en-US" sz="1800" b="1" dirty="0">
                <a:solidFill>
                  <a:srgbClr val="202122"/>
                </a:solidFill>
                <a:latin typeface="ＭＳ 明朝" panose="02020609040205080304" pitchFamily="17" charset="-128"/>
                <a:ea typeface="ＭＳ 明朝" panose="02020609040205080304" pitchFamily="17" charset="-128"/>
              </a:rPr>
              <a:t>本年</a:t>
            </a:r>
            <a:r>
              <a:rPr kumimoji="1" lang="en-US" altLang="ja-JP" sz="1800" b="1" dirty="0">
                <a:solidFill>
                  <a:srgbClr val="202122"/>
                </a:solidFill>
                <a:latin typeface="ＭＳ 明朝" panose="02020609040205080304" pitchFamily="17" charset="-128"/>
                <a:ea typeface="ＭＳ 明朝" panose="02020609040205080304" pitchFamily="17" charset="-128"/>
              </a:rPr>
              <a:t>1</a:t>
            </a:r>
            <a:r>
              <a:rPr kumimoji="1" lang="ja-JP" altLang="en-US" sz="1800" b="1" dirty="0">
                <a:solidFill>
                  <a:srgbClr val="202122"/>
                </a:solidFill>
                <a:latin typeface="ＭＳ 明朝" panose="02020609040205080304" pitchFamily="17" charset="-128"/>
                <a:ea typeface="ＭＳ 明朝" panose="02020609040205080304" pitchFamily="17" charset="-128"/>
              </a:rPr>
              <a:t>月には、</a:t>
            </a:r>
            <a:r>
              <a:rPr kumimoji="1" lang="en-US" altLang="ja-JP" sz="1800" b="1" dirty="0">
                <a:solidFill>
                  <a:srgbClr val="202122"/>
                </a:solidFill>
                <a:latin typeface="ＭＳ 明朝" panose="02020609040205080304" pitchFamily="17" charset="-128"/>
                <a:ea typeface="ＭＳ 明朝" panose="02020609040205080304" pitchFamily="17" charset="-128"/>
              </a:rPr>
              <a:t>SNS</a:t>
            </a:r>
            <a:r>
              <a:rPr kumimoji="1" lang="ja-JP" altLang="en-US" sz="1800" b="1" dirty="0">
                <a:solidFill>
                  <a:srgbClr val="202122"/>
                </a:solidFill>
                <a:latin typeface="ＭＳ 明朝" panose="02020609040205080304" pitchFamily="17" charset="-128"/>
                <a:ea typeface="ＭＳ 明朝" panose="02020609040205080304" pitchFamily="17" charset="-128"/>
              </a:rPr>
              <a:t>の掲示板を介して共闘した個人投資家が買い進んだゲーム</a:t>
            </a:r>
            <a:r>
              <a:rPr lang="ja-JP" altLang="en-US" sz="1800" b="1" dirty="0">
                <a:solidFill>
                  <a:srgbClr val="202122"/>
                </a:solidFill>
                <a:latin typeface="ＭＳ 明朝" panose="02020609040205080304" pitchFamily="17" charset="-128"/>
                <a:ea typeface="ＭＳ 明朝" panose="02020609040205080304" pitchFamily="17" charset="-128"/>
              </a:rPr>
              <a:t>ス</a:t>
            </a:r>
            <a:r>
              <a:rPr kumimoji="1" lang="ja-JP" altLang="en-US" sz="1800" b="1" dirty="0">
                <a:solidFill>
                  <a:srgbClr val="202122"/>
                </a:solidFill>
                <a:latin typeface="ＭＳ 明朝" panose="02020609040205080304" pitchFamily="17" charset="-128"/>
                <a:ea typeface="ＭＳ 明朝" panose="02020609040205080304" pitchFamily="17" charset="-128"/>
              </a:rPr>
              <a:t>トップ株が、</a:t>
            </a:r>
            <a:r>
              <a:rPr kumimoji="1" lang="en-US" altLang="ja-JP" sz="1800" b="1" dirty="0">
                <a:solidFill>
                  <a:srgbClr val="202122"/>
                </a:solidFill>
                <a:latin typeface="ＭＳ 明朝" panose="02020609040205080304" pitchFamily="17" charset="-128"/>
                <a:ea typeface="ＭＳ 明朝" panose="02020609040205080304" pitchFamily="17" charset="-128"/>
              </a:rPr>
              <a:t>40</a:t>
            </a:r>
            <a:r>
              <a:rPr kumimoji="1" lang="ja-JP" altLang="en-US" sz="1800" b="1" dirty="0">
                <a:solidFill>
                  <a:srgbClr val="202122"/>
                </a:solidFill>
                <a:latin typeface="ＭＳ 明朝" panose="02020609040205080304" pitchFamily="17" charset="-128"/>
                <a:ea typeface="ＭＳ 明朝" panose="02020609040205080304" pitchFamily="17" charset="-128"/>
              </a:rPr>
              <a:t>ドルから</a:t>
            </a:r>
            <a:r>
              <a:rPr kumimoji="1" lang="en-US" altLang="ja-JP" sz="1800" b="1" dirty="0">
                <a:solidFill>
                  <a:srgbClr val="202122"/>
                </a:solidFill>
                <a:latin typeface="ＭＳ 明朝" panose="02020609040205080304" pitchFamily="17" charset="-128"/>
                <a:ea typeface="ＭＳ 明朝" panose="02020609040205080304" pitchFamily="17" charset="-128"/>
              </a:rPr>
              <a:t>3</a:t>
            </a:r>
            <a:r>
              <a:rPr kumimoji="1" lang="ja-JP" altLang="en-US" sz="1800" b="1" dirty="0">
                <a:solidFill>
                  <a:srgbClr val="202122"/>
                </a:solidFill>
                <a:latin typeface="ＭＳ 明朝" panose="02020609040205080304" pitchFamily="17" charset="-128"/>
                <a:ea typeface="ＭＳ 明朝" panose="02020609040205080304" pitchFamily="17" charset="-128"/>
              </a:rPr>
              <a:t>月中旬には</a:t>
            </a:r>
            <a:r>
              <a:rPr kumimoji="1" lang="en-US" altLang="ja-JP" sz="1800" b="1" dirty="0">
                <a:solidFill>
                  <a:srgbClr val="202122"/>
                </a:solidFill>
                <a:latin typeface="ＭＳ 明朝" panose="02020609040205080304" pitchFamily="17" charset="-128"/>
                <a:ea typeface="ＭＳ 明朝" panose="02020609040205080304" pitchFamily="17" charset="-128"/>
              </a:rPr>
              <a:t>200</a:t>
            </a:r>
            <a:r>
              <a:rPr kumimoji="1" lang="ja-JP" altLang="en-US" sz="1800" b="1" dirty="0">
                <a:solidFill>
                  <a:srgbClr val="202122"/>
                </a:solidFill>
                <a:latin typeface="ＭＳ 明朝" panose="02020609040205080304" pitchFamily="17" charset="-128"/>
                <a:ea typeface="ＭＳ 明朝" panose="02020609040205080304" pitchFamily="17" charset="-128"/>
              </a:rPr>
              <a:t>ドルに急騰、売り持ちポジ</a:t>
            </a:r>
            <a:r>
              <a:rPr lang="ja-JP" altLang="en-US" sz="1800" b="1" dirty="0">
                <a:solidFill>
                  <a:srgbClr val="202122"/>
                </a:solidFill>
                <a:latin typeface="ＭＳ 明朝" panose="02020609040205080304" pitchFamily="17" charset="-128"/>
                <a:ea typeface="ＭＳ 明朝" panose="02020609040205080304" pitchFamily="17" charset="-128"/>
              </a:rPr>
              <a:t>ションの大手ヘッジファンドが巨損を喫した</a:t>
            </a:r>
            <a:r>
              <a:rPr kumimoji="1" lang="ja-JP" altLang="en-US" sz="1800" b="1" dirty="0">
                <a:solidFill>
                  <a:srgbClr val="202122"/>
                </a:solidFill>
                <a:latin typeface="ＭＳ 明朝" panose="02020609040205080304" pitchFamily="17" charset="-128"/>
                <a:ea typeface="ＭＳ 明朝" panose="02020609040205080304" pitchFamily="17" charset="-128"/>
              </a:rPr>
              <a:t>。現在はまた元の水準に戻っているものの、個人投資家が巨大ヘッジファンドを倒したと騒がれた。</a:t>
            </a:r>
            <a:endParaRPr kumimoji="1" lang="en-US" altLang="ja-JP" sz="1800" b="1" dirty="0">
              <a:solidFill>
                <a:srgbClr val="202122"/>
              </a:solidFill>
              <a:latin typeface="ＭＳ 明朝" panose="02020609040205080304" pitchFamily="17" charset="-128"/>
              <a:ea typeface="ＭＳ 明朝" panose="02020609040205080304" pitchFamily="17" charset="-128"/>
            </a:endParaRPr>
          </a:p>
        </p:txBody>
      </p:sp>
      <p:sp>
        <p:nvSpPr>
          <p:cNvPr id="5" name="スライド番号プレースホルダー 4">
            <a:extLst>
              <a:ext uri="{FF2B5EF4-FFF2-40B4-BE49-F238E27FC236}">
                <a16:creationId xmlns:a16="http://schemas.microsoft.com/office/drawing/2014/main" id="{2D24611E-7350-42DF-8A54-368D931B07A8}"/>
              </a:ext>
            </a:extLst>
          </p:cNvPr>
          <p:cNvSpPr>
            <a:spLocks noGrp="1"/>
          </p:cNvSpPr>
          <p:nvPr>
            <p:ph type="sldNum" sz="quarter" idx="12"/>
          </p:nvPr>
        </p:nvSpPr>
        <p:spPr/>
        <p:txBody>
          <a:bodyPr/>
          <a:lstStyle/>
          <a:p>
            <a:fld id="{FD6E598A-588F-4090-9F2C-77FCB576827E}" type="slidenum">
              <a:rPr kumimoji="1" lang="ja-JP" altLang="en-US" smtClean="0"/>
              <a:t>14</a:t>
            </a:fld>
            <a:endParaRPr kumimoji="1" lang="ja-JP" altLang="en-US"/>
          </a:p>
        </p:txBody>
      </p:sp>
    </p:spTree>
    <p:extLst>
      <p:ext uri="{BB962C8B-B14F-4D97-AF65-F5344CB8AC3E}">
        <p14:creationId xmlns:p14="http://schemas.microsoft.com/office/powerpoint/2010/main" val="391972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0F656A-6F58-4979-B226-21EBC732435D}"/>
              </a:ext>
            </a:extLst>
          </p:cNvPr>
          <p:cNvSpPr>
            <a:spLocks noGrp="1"/>
          </p:cNvSpPr>
          <p:nvPr>
            <p:ph type="title"/>
          </p:nvPr>
        </p:nvSpPr>
        <p:spPr/>
        <p:txBody>
          <a:bodyPr>
            <a:normAutofit/>
          </a:bodyPr>
          <a:lstStyle/>
          <a:p>
            <a:pPr algn="ctr"/>
            <a:r>
              <a:rPr kumimoji="1" lang="ja-JP" altLang="en-US" sz="2800" b="1" dirty="0"/>
              <a:t>ロビンフッドのビジネス・モデル</a:t>
            </a:r>
          </a:p>
        </p:txBody>
      </p:sp>
      <p:sp>
        <p:nvSpPr>
          <p:cNvPr id="3" name="スライド番号プレースホルダー 2">
            <a:extLst>
              <a:ext uri="{FF2B5EF4-FFF2-40B4-BE49-F238E27FC236}">
                <a16:creationId xmlns:a16="http://schemas.microsoft.com/office/drawing/2014/main" id="{35DC78AB-529C-4B7E-A896-632E52B2DB35}"/>
              </a:ext>
            </a:extLst>
          </p:cNvPr>
          <p:cNvSpPr>
            <a:spLocks noGrp="1"/>
          </p:cNvSpPr>
          <p:nvPr>
            <p:ph type="sldNum" sz="quarter" idx="12"/>
          </p:nvPr>
        </p:nvSpPr>
        <p:spPr/>
        <p:txBody>
          <a:bodyPr/>
          <a:lstStyle/>
          <a:p>
            <a:fld id="{FD6E598A-588F-4090-9F2C-77FCB576827E}" type="slidenum">
              <a:rPr kumimoji="1" lang="ja-JP" altLang="en-US" smtClean="0"/>
              <a:t>15</a:t>
            </a:fld>
            <a:endParaRPr kumimoji="1" lang="ja-JP" altLang="en-US"/>
          </a:p>
        </p:txBody>
      </p:sp>
      <p:pic>
        <p:nvPicPr>
          <p:cNvPr id="5" name="図 4">
            <a:extLst>
              <a:ext uri="{FF2B5EF4-FFF2-40B4-BE49-F238E27FC236}">
                <a16:creationId xmlns:a16="http://schemas.microsoft.com/office/drawing/2014/main" id="{993BA78C-DC31-4F58-B4EC-4B7CD2091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1302" y="2020528"/>
            <a:ext cx="4601497" cy="3824035"/>
          </a:xfrm>
          <a:prstGeom prst="rect">
            <a:avLst/>
          </a:prstGeom>
        </p:spPr>
      </p:pic>
      <p:sp>
        <p:nvSpPr>
          <p:cNvPr id="6" name="テキスト ボックス 5">
            <a:extLst>
              <a:ext uri="{FF2B5EF4-FFF2-40B4-BE49-F238E27FC236}">
                <a16:creationId xmlns:a16="http://schemas.microsoft.com/office/drawing/2014/main" id="{AFFEDA58-43B2-41F1-B1F4-254B65C2E48D}"/>
              </a:ext>
            </a:extLst>
          </p:cNvPr>
          <p:cNvSpPr txBox="1"/>
          <p:nvPr/>
        </p:nvSpPr>
        <p:spPr>
          <a:xfrm flipH="1">
            <a:off x="1415844" y="1843557"/>
            <a:ext cx="4404853" cy="4247317"/>
          </a:xfrm>
          <a:prstGeom prst="rect">
            <a:avLst/>
          </a:prstGeom>
          <a:noFill/>
        </p:spPr>
        <p:txBody>
          <a:bodyPr wrap="square" rtlCol="0">
            <a:spAutoFit/>
          </a:bodyPr>
          <a:lstStyle/>
          <a:p>
            <a:r>
              <a:rPr kumimoji="1" lang="ja-JP" altLang="en-US" b="1" dirty="0"/>
              <a:t>・ペイメント・フォー・オーダー・フロー（</a:t>
            </a:r>
            <a:r>
              <a:rPr kumimoji="1" lang="en-US" altLang="ja-JP" b="1" dirty="0"/>
              <a:t>PFOF)</a:t>
            </a:r>
            <a:r>
              <a:rPr kumimoji="1" lang="ja-JP" altLang="en-US" b="1" dirty="0"/>
              <a:t>という取引所外取引システムのリテール・ホールセラーから得るリベート</a:t>
            </a:r>
            <a:r>
              <a:rPr kumimoji="1" lang="en-US" altLang="ja-JP" b="1" dirty="0"/>
              <a:t>(2020</a:t>
            </a:r>
            <a:r>
              <a:rPr kumimoji="1" lang="ja-JP" altLang="en-US" b="1" dirty="0"/>
              <a:t>年；総額</a:t>
            </a:r>
            <a:r>
              <a:rPr kumimoji="1" lang="en-US" altLang="ja-JP" b="1" dirty="0"/>
              <a:t>25</a:t>
            </a:r>
            <a:r>
              <a:rPr kumimoji="1" lang="ja-JP" altLang="en-US" b="1" dirty="0"/>
              <a:t>億ドル、ロビンフッド；</a:t>
            </a:r>
            <a:r>
              <a:rPr kumimoji="1" lang="en-US" altLang="ja-JP" b="1" dirty="0"/>
              <a:t>6.9</a:t>
            </a:r>
            <a:r>
              <a:rPr kumimoji="1" lang="ja-JP" altLang="en-US" b="1" dirty="0"/>
              <a:t>億ドル）に依存して顧客手数料を無料化～図</a:t>
            </a:r>
            <a:r>
              <a:rPr kumimoji="1" lang="en-US" altLang="ja-JP" b="1" dirty="0"/>
              <a:t>10</a:t>
            </a:r>
          </a:p>
          <a:p>
            <a:r>
              <a:rPr lang="ja-JP" altLang="en-US" b="1" dirty="0"/>
              <a:t>・加えて、スマホでゲーム的に取引できる手軽さを売り物として、若者や非白人を顧客化　</a:t>
            </a:r>
            <a:r>
              <a:rPr lang="en-US" altLang="ja-JP" b="1" dirty="0"/>
              <a:t>(</a:t>
            </a:r>
            <a:r>
              <a:rPr lang="ja-JP" altLang="en-US" b="1" dirty="0"/>
              <a:t>利用者；</a:t>
            </a:r>
            <a:r>
              <a:rPr lang="en-US" altLang="ja-JP" b="1" dirty="0"/>
              <a:t>1,300</a:t>
            </a:r>
            <a:r>
              <a:rPr lang="ja-JP" altLang="en-US" b="1" dirty="0"/>
              <a:t>万人）</a:t>
            </a:r>
            <a:endParaRPr lang="en-US" altLang="ja-JP" b="1" dirty="0"/>
          </a:p>
          <a:p>
            <a:r>
              <a:rPr kumimoji="1" lang="ja-JP" altLang="en-US" b="1" dirty="0"/>
              <a:t>・</a:t>
            </a:r>
            <a:r>
              <a:rPr kumimoji="1" lang="en-US" altLang="ja-JP" b="1" dirty="0"/>
              <a:t>2020</a:t>
            </a:r>
            <a:r>
              <a:rPr kumimoji="1" lang="ja-JP" altLang="en-US" b="1" dirty="0"/>
              <a:t>年には、個人を焚きつけて、ゲームストップ株を買い進め、この株の空売りをしていたヘッジファンドに</a:t>
            </a:r>
            <a:r>
              <a:rPr kumimoji="1" lang="en-US" altLang="ja-JP" b="1" dirty="0"/>
              <a:t>66</a:t>
            </a:r>
            <a:r>
              <a:rPr kumimoji="1" lang="ja-JP" altLang="en-US" b="1" dirty="0"/>
              <a:t>億ドルの</a:t>
            </a:r>
            <a:r>
              <a:rPr lang="ja-JP" altLang="en-US" b="1" dirty="0"/>
              <a:t>巨</a:t>
            </a:r>
            <a:r>
              <a:rPr kumimoji="1" lang="ja-JP" altLang="en-US" b="1" dirty="0"/>
              <a:t>額損失を出させた。</a:t>
            </a:r>
            <a:endParaRPr kumimoji="1" lang="en-US" altLang="ja-JP" b="1" dirty="0"/>
          </a:p>
          <a:p>
            <a:r>
              <a:rPr lang="ja-JP" altLang="en-US" b="1" dirty="0"/>
              <a:t>・</a:t>
            </a:r>
            <a:r>
              <a:rPr kumimoji="1" lang="en-US" altLang="ja-JP" b="1" dirty="0"/>
              <a:t>SNS</a:t>
            </a:r>
            <a:r>
              <a:rPr kumimoji="1" lang="ja-JP" altLang="en-US" b="1" dirty="0"/>
              <a:t>情報の模倣拡散によってブーム化するミーム</a:t>
            </a:r>
            <a:r>
              <a:rPr kumimoji="1" lang="en-US" altLang="ja-JP" b="1" dirty="0"/>
              <a:t>(meme</a:t>
            </a:r>
            <a:r>
              <a:rPr kumimoji="1" lang="ja-JP" altLang="en-US" b="1" dirty="0"/>
              <a:t>）株取引が常態化した。</a:t>
            </a:r>
          </a:p>
        </p:txBody>
      </p:sp>
    </p:spTree>
    <p:extLst>
      <p:ext uri="{BB962C8B-B14F-4D97-AF65-F5344CB8AC3E}">
        <p14:creationId xmlns:p14="http://schemas.microsoft.com/office/powerpoint/2010/main" val="2104850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3D64B7-07F5-4F8D-8D0E-5B41702B8390}"/>
              </a:ext>
            </a:extLst>
          </p:cNvPr>
          <p:cNvSpPr>
            <a:spLocks noGrp="1"/>
          </p:cNvSpPr>
          <p:nvPr>
            <p:ph type="title"/>
          </p:nvPr>
        </p:nvSpPr>
        <p:spPr/>
        <p:txBody>
          <a:bodyPr>
            <a:normAutofit/>
          </a:bodyPr>
          <a:lstStyle/>
          <a:p>
            <a:pPr algn="ctr"/>
            <a:r>
              <a:rPr kumimoji="1" lang="ja-JP" altLang="en-US" sz="2800" b="1" dirty="0"/>
              <a:t>ロビンフッド業績と株価推移</a:t>
            </a:r>
          </a:p>
        </p:txBody>
      </p:sp>
      <p:sp>
        <p:nvSpPr>
          <p:cNvPr id="3" name="スライド番号プレースホルダー 2">
            <a:extLst>
              <a:ext uri="{FF2B5EF4-FFF2-40B4-BE49-F238E27FC236}">
                <a16:creationId xmlns:a16="http://schemas.microsoft.com/office/drawing/2014/main" id="{E88A229C-4312-49D7-898C-E88D1DFAED32}"/>
              </a:ext>
            </a:extLst>
          </p:cNvPr>
          <p:cNvSpPr>
            <a:spLocks noGrp="1"/>
          </p:cNvSpPr>
          <p:nvPr>
            <p:ph type="sldNum" sz="quarter" idx="12"/>
          </p:nvPr>
        </p:nvSpPr>
        <p:spPr/>
        <p:txBody>
          <a:bodyPr/>
          <a:lstStyle/>
          <a:p>
            <a:fld id="{FD6E598A-588F-4090-9F2C-77FCB576827E}" type="slidenum">
              <a:rPr kumimoji="1" lang="ja-JP" altLang="en-US" smtClean="0"/>
              <a:t>16</a:t>
            </a:fld>
            <a:endParaRPr kumimoji="1" lang="ja-JP" altLang="en-US"/>
          </a:p>
        </p:txBody>
      </p:sp>
      <p:pic>
        <p:nvPicPr>
          <p:cNvPr id="5" name="図 4">
            <a:extLst>
              <a:ext uri="{FF2B5EF4-FFF2-40B4-BE49-F238E27FC236}">
                <a16:creationId xmlns:a16="http://schemas.microsoft.com/office/drawing/2014/main" id="{2D996FE1-DB49-4359-8454-5864FA2A6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7277" y="1946786"/>
            <a:ext cx="4188542" cy="3346501"/>
          </a:xfrm>
          <a:prstGeom prst="rect">
            <a:avLst/>
          </a:prstGeom>
        </p:spPr>
      </p:pic>
      <p:sp>
        <p:nvSpPr>
          <p:cNvPr id="6" name="テキスト ボックス 5">
            <a:extLst>
              <a:ext uri="{FF2B5EF4-FFF2-40B4-BE49-F238E27FC236}">
                <a16:creationId xmlns:a16="http://schemas.microsoft.com/office/drawing/2014/main" id="{465A8E8B-36BB-4AAE-BF83-C3D5B5708D34}"/>
              </a:ext>
            </a:extLst>
          </p:cNvPr>
          <p:cNvSpPr txBox="1"/>
          <p:nvPr/>
        </p:nvSpPr>
        <p:spPr>
          <a:xfrm>
            <a:off x="1179871" y="1799321"/>
            <a:ext cx="5176683" cy="3970318"/>
          </a:xfrm>
          <a:prstGeom prst="rect">
            <a:avLst/>
          </a:prstGeom>
          <a:noFill/>
        </p:spPr>
        <p:txBody>
          <a:bodyPr wrap="square" rtlCol="0">
            <a:spAutoFit/>
          </a:bodyPr>
          <a:lstStyle/>
          <a:p>
            <a:r>
              <a:rPr lang="ja-JP" altLang="en-US" b="1" dirty="0"/>
              <a:t>・ロビンフッドは</a:t>
            </a:r>
            <a:r>
              <a:rPr lang="en-US" altLang="ja-JP" b="1" dirty="0"/>
              <a:t>2021</a:t>
            </a:r>
            <a:r>
              <a:rPr lang="ja-JP" altLang="en-US" b="1" dirty="0"/>
              <a:t>年</a:t>
            </a:r>
            <a:r>
              <a:rPr lang="en-US" altLang="ja-JP" b="1" dirty="0"/>
              <a:t>7</a:t>
            </a:r>
            <a:r>
              <a:rPr lang="ja-JP" altLang="en-US" b="1" dirty="0"/>
              <a:t>月</a:t>
            </a:r>
            <a:r>
              <a:rPr lang="en-US" altLang="ja-JP" b="1" dirty="0"/>
              <a:t>29</a:t>
            </a:r>
            <a:r>
              <a:rPr lang="ja-JP" altLang="en-US" b="1" dirty="0"/>
              <a:t>日にナスダック上場。上場直後には初値から大きく上昇したものの、</a:t>
            </a:r>
            <a:r>
              <a:rPr lang="en-US" altLang="ja-JP" b="1" dirty="0"/>
              <a:t>8</a:t>
            </a:r>
            <a:r>
              <a:rPr lang="ja-JP" altLang="en-US" b="1" dirty="0"/>
              <a:t>月末から下降に転じ、上場時の</a:t>
            </a:r>
            <a:r>
              <a:rPr lang="en-US" altLang="ja-JP" b="1" dirty="0"/>
              <a:t>35.1</a:t>
            </a:r>
            <a:r>
              <a:rPr lang="ja-JP" altLang="en-US" b="1" dirty="0"/>
              <a:t>ドルから</a:t>
            </a:r>
            <a:r>
              <a:rPr lang="en-US" altLang="ja-JP" b="1" dirty="0"/>
              <a:t>13.4</a:t>
            </a:r>
            <a:r>
              <a:rPr lang="ja-JP" altLang="en-US" b="1" dirty="0"/>
              <a:t>ドルまで</a:t>
            </a:r>
            <a:r>
              <a:rPr lang="en-US" altLang="ja-JP" b="1" dirty="0"/>
              <a:t>1/3</a:t>
            </a:r>
            <a:r>
              <a:rPr lang="ja-JP" altLang="en-US" b="1" dirty="0"/>
              <a:t>に減価。～図</a:t>
            </a:r>
            <a:r>
              <a:rPr lang="en-US" altLang="ja-JP" b="1" dirty="0"/>
              <a:t>11</a:t>
            </a:r>
          </a:p>
          <a:p>
            <a:r>
              <a:rPr kumimoji="1" lang="ja-JP" altLang="en-US" b="1" dirty="0"/>
              <a:t>・</a:t>
            </a:r>
            <a:r>
              <a:rPr kumimoji="1" lang="en-US" altLang="ja-JP" b="1" dirty="0"/>
              <a:t>2021</a:t>
            </a:r>
            <a:r>
              <a:rPr kumimoji="1" lang="ja-JP" altLang="en-US" b="1" dirty="0"/>
              <a:t>年度の業績は、営業収益は</a:t>
            </a:r>
            <a:r>
              <a:rPr kumimoji="1" lang="en-US" altLang="ja-JP" b="1" dirty="0"/>
              <a:t>14.0</a:t>
            </a:r>
            <a:r>
              <a:rPr lang="ja-JP" altLang="en-US" b="1" dirty="0"/>
              <a:t>億ドル</a:t>
            </a:r>
            <a:r>
              <a:rPr lang="en-US" altLang="ja-JP" b="1" dirty="0"/>
              <a:t>(</a:t>
            </a:r>
            <a:r>
              <a:rPr lang="ja-JP" altLang="en-US" b="1" dirty="0"/>
              <a:t>前年比；</a:t>
            </a:r>
            <a:r>
              <a:rPr lang="en-US" altLang="ja-JP" b="1" dirty="0"/>
              <a:t>95%</a:t>
            </a:r>
            <a:r>
              <a:rPr lang="ja-JP" altLang="en-US" b="1" dirty="0"/>
              <a:t>増）となったが、第</a:t>
            </a:r>
            <a:r>
              <a:rPr lang="en-US" altLang="ja-JP" b="1" dirty="0"/>
              <a:t>4</a:t>
            </a:r>
            <a:r>
              <a:rPr lang="ja-JP" altLang="en-US" b="1" dirty="0"/>
              <a:t>四半期は</a:t>
            </a:r>
            <a:r>
              <a:rPr lang="en-US" altLang="ja-JP" b="1" dirty="0"/>
              <a:t>4.2</a:t>
            </a:r>
            <a:r>
              <a:rPr lang="ja-JP" altLang="en-US" b="1" dirty="0"/>
              <a:t>億ドルの純損失を出し、</a:t>
            </a:r>
            <a:r>
              <a:rPr lang="en-US" altLang="ja-JP" b="1" dirty="0"/>
              <a:t>22</a:t>
            </a:r>
            <a:r>
              <a:rPr lang="ja-JP" altLang="en-US" b="1" dirty="0"/>
              <a:t>年代</a:t>
            </a:r>
            <a:r>
              <a:rPr lang="en-US" altLang="ja-JP" b="1" dirty="0"/>
              <a:t>1</a:t>
            </a:r>
            <a:r>
              <a:rPr lang="ja-JP" altLang="en-US" b="1" dirty="0"/>
              <a:t>四半期には黒字回復としているが、不透明。</a:t>
            </a:r>
            <a:endParaRPr lang="en-US" altLang="ja-JP" b="1" dirty="0"/>
          </a:p>
          <a:p>
            <a:r>
              <a:rPr kumimoji="1" lang="ja-JP" altLang="en-US" b="1" dirty="0"/>
              <a:t>・手数料ゼロの</a:t>
            </a:r>
            <a:r>
              <a:rPr lang="ja-JP" altLang="en-US" b="1" dirty="0"/>
              <a:t>ビジネス・モデルで</a:t>
            </a:r>
            <a:r>
              <a:rPr kumimoji="1" lang="ja-JP" altLang="en-US" b="1" dirty="0"/>
              <a:t>ウオール街の既成勢力に偏っていた株取引を個人投資家の資金を動かせて平等化した功績は評価できる。</a:t>
            </a:r>
            <a:endParaRPr kumimoji="1" lang="en-US" altLang="ja-JP" b="1" dirty="0"/>
          </a:p>
          <a:p>
            <a:r>
              <a:rPr lang="ja-JP" altLang="en-US" b="1" dirty="0"/>
              <a:t>・一方</a:t>
            </a:r>
            <a:r>
              <a:rPr kumimoji="1" lang="ja-JP" altLang="en-US" b="1" dirty="0"/>
              <a:t>、リテール・ホールセラーからのリベートに依存したモデルは、利益相反、株価形成の歪みなど問題を抱えており、先行きは不安定。</a:t>
            </a:r>
          </a:p>
        </p:txBody>
      </p:sp>
    </p:spTree>
    <p:extLst>
      <p:ext uri="{BB962C8B-B14F-4D97-AF65-F5344CB8AC3E}">
        <p14:creationId xmlns:p14="http://schemas.microsoft.com/office/powerpoint/2010/main" val="18310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5F4391-D995-47AA-B869-42ACB415A712}"/>
              </a:ext>
            </a:extLst>
          </p:cNvPr>
          <p:cNvSpPr>
            <a:spLocks noGrp="1"/>
          </p:cNvSpPr>
          <p:nvPr>
            <p:ph type="title"/>
          </p:nvPr>
        </p:nvSpPr>
        <p:spPr/>
        <p:txBody>
          <a:bodyPr>
            <a:normAutofit fontScale="90000"/>
          </a:bodyPr>
          <a:lstStyle/>
          <a:p>
            <a:pPr algn="ctr"/>
            <a:br>
              <a:rPr kumimoji="1" lang="en-US" altLang="ja-JP" sz="2800" b="1" dirty="0">
                <a:latin typeface="+mj-lt"/>
                <a:ea typeface="ＭＳ 明朝" panose="02020609040205080304" pitchFamily="17" charset="-128"/>
              </a:rPr>
            </a:br>
            <a:r>
              <a:rPr kumimoji="1" lang="ja-JP" altLang="en-US" sz="2800" b="1" dirty="0">
                <a:latin typeface="+mj-lt"/>
                <a:ea typeface="ＭＳ 明朝" panose="02020609040205080304" pitchFamily="17" charset="-128"/>
              </a:rPr>
              <a:t>わが国のリテール証券業への</a:t>
            </a:r>
            <a:r>
              <a:rPr lang="ja-JP" altLang="en-US" sz="2800" b="1" dirty="0">
                <a:latin typeface="+mj-lt"/>
                <a:ea typeface="ＭＳ 明朝" panose="02020609040205080304" pitchFamily="17" charset="-128"/>
              </a:rPr>
              <a:t>示唆</a:t>
            </a:r>
            <a:br>
              <a:rPr kumimoji="1" lang="en-US" altLang="ja-JP" sz="4400" b="1" dirty="0">
                <a:latin typeface="+mj-lt"/>
                <a:ea typeface="ＭＳ 明朝" panose="02020609040205080304" pitchFamily="17" charset="-128"/>
              </a:rPr>
            </a:br>
            <a:endParaRPr kumimoji="1" lang="ja-JP" altLang="en-US" dirty="0"/>
          </a:p>
        </p:txBody>
      </p:sp>
      <p:sp>
        <p:nvSpPr>
          <p:cNvPr id="3" name="スライド番号プレースホルダー 2">
            <a:extLst>
              <a:ext uri="{FF2B5EF4-FFF2-40B4-BE49-F238E27FC236}">
                <a16:creationId xmlns:a16="http://schemas.microsoft.com/office/drawing/2014/main" id="{7940571B-AC07-45B8-9BC7-5B044E5C685C}"/>
              </a:ext>
            </a:extLst>
          </p:cNvPr>
          <p:cNvSpPr>
            <a:spLocks noGrp="1"/>
          </p:cNvSpPr>
          <p:nvPr>
            <p:ph type="sldNum" sz="quarter" idx="12"/>
          </p:nvPr>
        </p:nvSpPr>
        <p:spPr/>
        <p:txBody>
          <a:bodyPr/>
          <a:lstStyle/>
          <a:p>
            <a:fld id="{FD6E598A-588F-4090-9F2C-77FCB576827E}" type="slidenum">
              <a:rPr kumimoji="1" lang="ja-JP" altLang="en-US" smtClean="0"/>
              <a:t>17</a:t>
            </a:fld>
            <a:endParaRPr kumimoji="1" lang="ja-JP" altLang="en-US"/>
          </a:p>
        </p:txBody>
      </p:sp>
      <p:sp>
        <p:nvSpPr>
          <p:cNvPr id="4" name="テキスト ボックス 3">
            <a:extLst>
              <a:ext uri="{FF2B5EF4-FFF2-40B4-BE49-F238E27FC236}">
                <a16:creationId xmlns:a16="http://schemas.microsoft.com/office/drawing/2014/main" id="{65FF8021-067E-44B8-91B7-109E98A22700}"/>
              </a:ext>
            </a:extLst>
          </p:cNvPr>
          <p:cNvSpPr txBox="1"/>
          <p:nvPr/>
        </p:nvSpPr>
        <p:spPr>
          <a:xfrm>
            <a:off x="1533832" y="1533852"/>
            <a:ext cx="9542207" cy="5078313"/>
          </a:xfrm>
          <a:prstGeom prst="rect">
            <a:avLst/>
          </a:prstGeom>
          <a:noFill/>
        </p:spPr>
        <p:txBody>
          <a:bodyPr wrap="square" rtlCol="0">
            <a:spAutoFit/>
          </a:bodyPr>
          <a:lstStyle/>
          <a:p>
            <a:r>
              <a:rPr kumimoji="1" lang="ja-JP" altLang="en-US" b="1" dirty="0"/>
              <a:t>１、デジタル化への対応</a:t>
            </a:r>
            <a:endParaRPr kumimoji="1" lang="en-US" altLang="ja-JP" b="1" dirty="0"/>
          </a:p>
          <a:p>
            <a:r>
              <a:rPr lang="ja-JP" altLang="en-US" dirty="0"/>
              <a:t>　米国では</a:t>
            </a:r>
            <a:r>
              <a:rPr lang="en-US" altLang="ja-JP" dirty="0"/>
              <a:t>IT</a:t>
            </a:r>
            <a:r>
              <a:rPr lang="ja-JP" altLang="en-US" dirty="0"/>
              <a:t>技術の革新に伴いコスト削減が進み、手数料が大幅に低下。運用コストの縮減で個人投資家の取り分が増えて、リスク資産への投資が拡大する好循環が実現した。</a:t>
            </a:r>
            <a:br>
              <a:rPr lang="en-US" altLang="ja-JP" dirty="0"/>
            </a:br>
            <a:endParaRPr lang="en-US" altLang="ja-JP" dirty="0"/>
          </a:p>
          <a:p>
            <a:r>
              <a:rPr kumimoji="1" lang="ja-JP" altLang="en-US" b="1" dirty="0"/>
              <a:t>２</a:t>
            </a:r>
            <a:r>
              <a:rPr lang="ja-JP" altLang="en-US" b="1" dirty="0"/>
              <a:t>、</a:t>
            </a:r>
            <a:r>
              <a:rPr kumimoji="1" lang="ja-JP" altLang="en-US" b="1" dirty="0"/>
              <a:t>新規参入による業界の活性化</a:t>
            </a:r>
            <a:endParaRPr kumimoji="1" lang="en-US" altLang="ja-JP" b="1" dirty="0"/>
          </a:p>
          <a:p>
            <a:r>
              <a:rPr lang="ja-JP" altLang="en-US" dirty="0"/>
              <a:t>　規制緩和とデジタル化の進展がベンチャー企業や異業種からの参入を促し、競争が激化した。その結果、チャールズ・シュワブやロビンフッドが既存のメリル・リンチなど対面営業主力の大手証券を圧倒して優位に立った。</a:t>
            </a:r>
            <a:br>
              <a:rPr lang="en-US" altLang="ja-JP" dirty="0"/>
            </a:br>
            <a:endParaRPr lang="en-US" altLang="ja-JP" dirty="0"/>
          </a:p>
          <a:p>
            <a:r>
              <a:rPr kumimoji="1" lang="ja-JP" altLang="en-US" b="1" dirty="0"/>
              <a:t>３、個人投資家目</a:t>
            </a:r>
            <a:r>
              <a:rPr lang="ja-JP" altLang="en-US" b="1" dirty="0"/>
              <a:t>線での</a:t>
            </a:r>
            <a:r>
              <a:rPr kumimoji="1" lang="ja-JP" altLang="en-US" b="1" dirty="0"/>
              <a:t>規制改革</a:t>
            </a:r>
            <a:endParaRPr kumimoji="1" lang="en-US" altLang="ja-JP" b="1" dirty="0"/>
          </a:p>
          <a:p>
            <a:r>
              <a:rPr lang="ja-JP" altLang="en-US" dirty="0"/>
              <a:t>　業界の既得権益確保ではなく、個人投資家に便益を齎す</a:t>
            </a:r>
            <a:r>
              <a:rPr lang="en-US" altLang="ja-JP" dirty="0"/>
              <a:t>IFA</a:t>
            </a:r>
            <a:r>
              <a:rPr lang="ja-JP" altLang="en-US" dirty="0"/>
              <a:t>（独立フィナンシャル・アドバイザー）の育成強化やフィー・ベースでの</a:t>
            </a:r>
            <a:r>
              <a:rPr lang="en-US" altLang="ja-JP" dirty="0"/>
              <a:t>MA</a:t>
            </a:r>
            <a:r>
              <a:rPr lang="ja-JP" altLang="en-US" dirty="0"/>
              <a:t>（マネージド・アカウント）の投資対象として低手数料</a:t>
            </a:r>
            <a:r>
              <a:rPr lang="en-US" altLang="ja-JP" dirty="0"/>
              <a:t>ETF</a:t>
            </a:r>
            <a:r>
              <a:rPr lang="ja-JP" altLang="en-US" dirty="0"/>
              <a:t>（上場投資信託）の成長支援などが、証券投資の魅力を増大させた。</a:t>
            </a:r>
            <a:endParaRPr lang="en-US" altLang="ja-JP" dirty="0"/>
          </a:p>
          <a:p>
            <a:r>
              <a:rPr lang="ja-JP" altLang="en-US" dirty="0"/>
              <a:t>　取引所外取引のシェア拡大による市場間競争も取引効率化に寄与。日本の株式売買市場は東証集中で、競合する取引所外取引は一向に増えない。</a:t>
            </a:r>
            <a:endParaRPr lang="en-US" altLang="ja-JP" dirty="0"/>
          </a:p>
          <a:p>
            <a:endParaRPr kumimoji="1" lang="en-US" altLang="ja-JP" dirty="0"/>
          </a:p>
          <a:p>
            <a:r>
              <a:rPr lang="ja-JP" altLang="en-US" dirty="0"/>
              <a:t>　</a:t>
            </a:r>
            <a:r>
              <a:rPr lang="ja-JP" altLang="en-US" b="1" dirty="0"/>
              <a:t>日本では大手証券の既得権益が保護され、デジタル化は一向に進まず、個人投資家の高コスト負担が低減されることもない。これでは、証券投資の活性化は望むべくもない。</a:t>
            </a:r>
            <a:endParaRPr kumimoji="1" lang="ja-JP" altLang="en-US" b="1" dirty="0"/>
          </a:p>
        </p:txBody>
      </p:sp>
    </p:spTree>
    <p:extLst>
      <p:ext uri="{BB962C8B-B14F-4D97-AF65-F5344CB8AC3E}">
        <p14:creationId xmlns:p14="http://schemas.microsoft.com/office/powerpoint/2010/main" val="236588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F287F3-D876-466C-B90B-EFFE19669274}"/>
              </a:ext>
            </a:extLst>
          </p:cNvPr>
          <p:cNvSpPr>
            <a:spLocks noGrp="1"/>
          </p:cNvSpPr>
          <p:nvPr>
            <p:ph type="title"/>
          </p:nvPr>
        </p:nvSpPr>
        <p:spPr/>
        <p:txBody>
          <a:bodyPr>
            <a:normAutofit/>
          </a:bodyPr>
          <a:lstStyle/>
          <a:p>
            <a:pPr algn="ctr"/>
            <a:r>
              <a:rPr kumimoji="1" lang="ja-JP" altLang="en-US" sz="2800" b="1" dirty="0"/>
              <a:t>目次</a:t>
            </a:r>
          </a:p>
        </p:txBody>
      </p:sp>
      <p:sp>
        <p:nvSpPr>
          <p:cNvPr id="3" name="コンテンツ プレースホルダー 2">
            <a:extLst>
              <a:ext uri="{FF2B5EF4-FFF2-40B4-BE49-F238E27FC236}">
                <a16:creationId xmlns:a16="http://schemas.microsoft.com/office/drawing/2014/main" id="{4A6D32B6-242E-48E5-BA1F-225E182CB4EA}"/>
              </a:ext>
            </a:extLst>
          </p:cNvPr>
          <p:cNvSpPr>
            <a:spLocks noGrp="1"/>
          </p:cNvSpPr>
          <p:nvPr>
            <p:ph idx="1"/>
          </p:nvPr>
        </p:nvSpPr>
        <p:spPr/>
        <p:txBody>
          <a:bodyPr>
            <a:normAutofit lnSpcReduction="10000"/>
          </a:bodyPr>
          <a:lstStyle/>
          <a:p>
            <a:r>
              <a:rPr kumimoji="1" lang="ja-JP" altLang="en-US" sz="2600" b="1" dirty="0">
                <a:latin typeface="+mj-lt"/>
                <a:ea typeface="ＭＳ 明朝" panose="02020609040205080304" pitchFamily="17" charset="-128"/>
              </a:rPr>
              <a:t>わが国における金融資産の証券低比率は証券会社の大罪</a:t>
            </a:r>
            <a:br>
              <a:rPr kumimoji="1" lang="en-US" altLang="ja-JP" sz="2600" b="1" dirty="0">
                <a:latin typeface="+mj-lt"/>
                <a:ea typeface="ＭＳ 明朝" panose="02020609040205080304" pitchFamily="17" charset="-128"/>
              </a:rPr>
            </a:br>
            <a:endParaRPr kumimoji="1" lang="en-US" altLang="ja-JP" sz="2600" b="1" dirty="0">
              <a:latin typeface="+mj-lt"/>
              <a:ea typeface="ＭＳ 明朝" panose="02020609040205080304" pitchFamily="17" charset="-128"/>
            </a:endParaRPr>
          </a:p>
          <a:p>
            <a:r>
              <a:rPr lang="ja-JP" altLang="en-US" sz="2600" b="1" dirty="0">
                <a:latin typeface="+mj-lt"/>
                <a:ea typeface="ＭＳ 明朝" panose="02020609040205080304" pitchFamily="17" charset="-128"/>
              </a:rPr>
              <a:t>チャールズ・シュワブの歩み</a:t>
            </a:r>
            <a:br>
              <a:rPr lang="en-US" altLang="ja-JP" sz="2600" b="1" dirty="0">
                <a:latin typeface="+mj-lt"/>
                <a:ea typeface="ＭＳ 明朝" panose="02020609040205080304" pitchFamily="17" charset="-128"/>
              </a:rPr>
            </a:br>
            <a:endParaRPr lang="en-US" altLang="ja-JP" sz="2600" b="1" dirty="0">
              <a:latin typeface="+mj-lt"/>
              <a:ea typeface="ＭＳ 明朝" panose="02020609040205080304" pitchFamily="17" charset="-128"/>
            </a:endParaRPr>
          </a:p>
          <a:p>
            <a:r>
              <a:rPr kumimoji="1" lang="ja-JP" altLang="en-US" sz="2600" b="1" dirty="0">
                <a:latin typeface="+mj-lt"/>
                <a:ea typeface="ＭＳ 明朝" panose="02020609040205080304" pitchFamily="17" charset="-128"/>
              </a:rPr>
              <a:t>チャールズ・シュワブはデータ資本主義の先駆け</a:t>
            </a:r>
            <a:br>
              <a:rPr kumimoji="1" lang="en-US" altLang="ja-JP" sz="2600" b="1" dirty="0">
                <a:latin typeface="+mj-lt"/>
                <a:ea typeface="ＭＳ 明朝" panose="02020609040205080304" pitchFamily="17" charset="-128"/>
              </a:rPr>
            </a:br>
            <a:endParaRPr lang="en-US" altLang="ja-JP" sz="2600" b="1" dirty="0">
              <a:latin typeface="+mj-lt"/>
              <a:ea typeface="ＭＳ 明朝" panose="02020609040205080304" pitchFamily="17" charset="-128"/>
            </a:endParaRPr>
          </a:p>
          <a:p>
            <a:r>
              <a:rPr lang="ja-JP" altLang="en-US" sz="2600" b="1" dirty="0">
                <a:latin typeface="+mj-lt"/>
                <a:ea typeface="ＭＳ 明朝" panose="02020609040205080304" pitchFamily="17" charset="-128"/>
              </a:rPr>
              <a:t>チャールズ・シュワブの経営理念</a:t>
            </a:r>
            <a:br>
              <a:rPr lang="en-US" altLang="ja-JP" sz="2600" b="1" dirty="0">
                <a:latin typeface="+mj-lt"/>
                <a:ea typeface="ＭＳ 明朝" panose="02020609040205080304" pitchFamily="17" charset="-128"/>
              </a:rPr>
            </a:br>
            <a:endParaRPr kumimoji="1" lang="en-US" altLang="ja-JP" sz="2600" b="1" dirty="0">
              <a:latin typeface="+mj-lt"/>
            </a:endParaRPr>
          </a:p>
          <a:p>
            <a:r>
              <a:rPr lang="ja-JP" altLang="en-US" sz="2600" b="1" dirty="0">
                <a:latin typeface="+mj-lt"/>
                <a:ea typeface="ＭＳ 明朝" panose="02020609040205080304" pitchFamily="17" charset="-128"/>
              </a:rPr>
              <a:t>ロビンフッドのビジネスモデルは真逆</a:t>
            </a:r>
            <a:br>
              <a:rPr lang="en-US" altLang="ja-JP" sz="2600" b="1" dirty="0">
                <a:latin typeface="+mj-lt"/>
                <a:ea typeface="ＭＳ 明朝" panose="02020609040205080304" pitchFamily="17" charset="-128"/>
              </a:rPr>
            </a:br>
            <a:endParaRPr lang="en-US" altLang="ja-JP" sz="2600" b="1" dirty="0">
              <a:latin typeface="+mj-lt"/>
              <a:ea typeface="ＭＳ 明朝" panose="02020609040205080304" pitchFamily="17" charset="-128"/>
            </a:endParaRPr>
          </a:p>
          <a:p>
            <a:r>
              <a:rPr kumimoji="1" lang="ja-JP" altLang="en-US" sz="2600" b="1" dirty="0">
                <a:latin typeface="+mj-lt"/>
                <a:ea typeface="ＭＳ 明朝" panose="02020609040205080304" pitchFamily="17" charset="-128"/>
              </a:rPr>
              <a:t>わが国のリテール証券業への</a:t>
            </a:r>
            <a:r>
              <a:rPr lang="ja-JP" altLang="en-US" sz="2600" b="1" dirty="0">
                <a:latin typeface="+mj-lt"/>
                <a:ea typeface="ＭＳ 明朝" panose="02020609040205080304" pitchFamily="17" charset="-128"/>
              </a:rPr>
              <a:t>示唆</a:t>
            </a:r>
            <a:endParaRPr kumimoji="1" lang="en-US" altLang="ja-JP" sz="2600" b="1" dirty="0">
              <a:latin typeface="+mj-lt"/>
              <a:ea typeface="ＭＳ 明朝" panose="02020609040205080304" pitchFamily="17" charset="-128"/>
            </a:endParaRPr>
          </a:p>
          <a:p>
            <a:pPr marL="514350" indent="-514350">
              <a:buFont typeface="+mj-lt"/>
              <a:buAutoNum type="arabicPeriod"/>
            </a:pPr>
            <a:endParaRPr kumimoji="1" lang="en-US" altLang="ja-JP" sz="2800" b="1" dirty="0">
              <a:latin typeface="ＭＳ 明朝" panose="02020609040205080304" pitchFamily="17" charset="-128"/>
              <a:ea typeface="ＭＳ 明朝" panose="02020609040205080304" pitchFamily="17" charset="-128"/>
            </a:endParaRPr>
          </a:p>
          <a:p>
            <a:pPr marL="0" indent="0">
              <a:buNone/>
            </a:pPr>
            <a:endParaRPr kumimoji="1" lang="en-US" altLang="ja-JP" sz="2800" b="1" dirty="0">
              <a:latin typeface="ＭＳ 明朝" panose="02020609040205080304" pitchFamily="17" charset="-128"/>
              <a:ea typeface="ＭＳ 明朝" panose="02020609040205080304" pitchFamily="17" charset="-128"/>
            </a:endParaRPr>
          </a:p>
          <a:p>
            <a:pPr marL="0" indent="0">
              <a:buNone/>
            </a:pPr>
            <a:endParaRPr kumimoji="1" lang="en-US" altLang="ja-JP" sz="2800" b="1" dirty="0">
              <a:latin typeface="ＭＳ 明朝" panose="02020609040205080304" pitchFamily="17" charset="-128"/>
              <a:ea typeface="ＭＳ 明朝" panose="02020609040205080304" pitchFamily="17"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id="{23EB234D-C9F9-4C7B-A8A5-4D95C444AAD2}"/>
              </a:ext>
            </a:extLst>
          </p:cNvPr>
          <p:cNvSpPr>
            <a:spLocks noGrp="1"/>
          </p:cNvSpPr>
          <p:nvPr>
            <p:ph type="sldNum" sz="quarter" idx="12"/>
          </p:nvPr>
        </p:nvSpPr>
        <p:spPr/>
        <p:txBody>
          <a:bodyPr/>
          <a:lstStyle/>
          <a:p>
            <a:fld id="{FD6E598A-588F-4090-9F2C-77FCB576827E}" type="slidenum">
              <a:rPr kumimoji="1" lang="ja-JP" altLang="en-US" smtClean="0"/>
              <a:t>2</a:t>
            </a:fld>
            <a:endParaRPr kumimoji="1" lang="ja-JP" altLang="en-US"/>
          </a:p>
        </p:txBody>
      </p:sp>
    </p:spTree>
    <p:extLst>
      <p:ext uri="{BB962C8B-B14F-4D97-AF65-F5344CB8AC3E}">
        <p14:creationId xmlns:p14="http://schemas.microsoft.com/office/powerpoint/2010/main" val="4170405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90C2086-20B6-406B-B466-763882034CC7}"/>
              </a:ext>
            </a:extLst>
          </p:cNvPr>
          <p:cNvSpPr>
            <a:spLocks noGrp="1"/>
          </p:cNvSpPr>
          <p:nvPr>
            <p:ph type="title"/>
          </p:nvPr>
        </p:nvSpPr>
        <p:spPr/>
        <p:txBody>
          <a:bodyPr>
            <a:normAutofit/>
          </a:bodyPr>
          <a:lstStyle/>
          <a:p>
            <a:pPr algn="ctr"/>
            <a:r>
              <a:rPr kumimoji="1" lang="ja-JP" altLang="en-US" sz="2800" b="1" dirty="0">
                <a:latin typeface="+mj-lt"/>
                <a:ea typeface="ＭＳ 明朝" panose="02020609040205080304" pitchFamily="17" charset="-128"/>
              </a:rPr>
              <a:t>わが国における金融資産の証券低比率は証券会社の大罪</a:t>
            </a:r>
            <a:br>
              <a:rPr kumimoji="1" lang="en-US" altLang="ja-JP" sz="2800" b="1" dirty="0">
                <a:latin typeface="ＭＳ 明朝" panose="02020609040205080304" pitchFamily="17" charset="-128"/>
                <a:ea typeface="ＭＳ 明朝" panose="02020609040205080304" pitchFamily="17" charset="-128"/>
              </a:rPr>
            </a:br>
            <a:r>
              <a:rPr kumimoji="1" lang="ja-JP" altLang="en-US" sz="2400" b="1" dirty="0">
                <a:latin typeface="ＭＳ 明朝" panose="02020609040205080304" pitchFamily="17" charset="-128"/>
                <a:ea typeface="ＭＳ 明朝" panose="02020609040205080304" pitchFamily="17" charset="-128"/>
              </a:rPr>
              <a:t>１</a:t>
            </a:r>
            <a:r>
              <a:rPr lang="ja-JP" altLang="en-US" sz="2400" b="1" dirty="0">
                <a:latin typeface="ＭＳ 明朝" panose="02020609040205080304" pitchFamily="17" charset="-128"/>
                <a:ea typeface="ＭＳ 明朝" panose="02020609040205080304" pitchFamily="17" charset="-128"/>
              </a:rPr>
              <a:t>、日米の個人金融資産格差拡大の要因</a:t>
            </a:r>
          </a:p>
        </p:txBody>
      </p:sp>
      <p:sp>
        <p:nvSpPr>
          <p:cNvPr id="5" name="テキスト プレースホルダー 4">
            <a:extLst>
              <a:ext uri="{FF2B5EF4-FFF2-40B4-BE49-F238E27FC236}">
                <a16:creationId xmlns:a16="http://schemas.microsoft.com/office/drawing/2014/main" id="{A604EADB-7BA9-435A-A4D2-123120D5CD26}"/>
              </a:ext>
            </a:extLst>
          </p:cNvPr>
          <p:cNvSpPr>
            <a:spLocks noGrp="1"/>
          </p:cNvSpPr>
          <p:nvPr>
            <p:ph type="body" idx="1"/>
          </p:nvPr>
        </p:nvSpPr>
        <p:spPr>
          <a:xfrm>
            <a:off x="839787" y="1779021"/>
            <a:ext cx="5157787" cy="1031095"/>
          </a:xfrm>
        </p:spPr>
        <p:txBody>
          <a:bodyPr>
            <a:noAutofit/>
          </a:bodyPr>
          <a:lstStyle/>
          <a:p>
            <a:r>
              <a:rPr lang="ja-JP" altLang="en-US" sz="1600" dirty="0">
                <a:latin typeface="ＭＳ 明朝" panose="02020609040205080304" pitchFamily="17" charset="-128"/>
                <a:ea typeface="ＭＳ 明朝" panose="02020609040205080304" pitchFamily="17" charset="-128"/>
              </a:rPr>
              <a:t>米国の家計金融資産は</a:t>
            </a:r>
            <a:r>
              <a:rPr lang="en-US" altLang="ja-JP" sz="1600" dirty="0">
                <a:latin typeface="ＭＳ 明朝" panose="02020609040205080304" pitchFamily="17" charset="-128"/>
                <a:ea typeface="ＭＳ 明朝" panose="02020609040205080304" pitchFamily="17" charset="-128"/>
              </a:rPr>
              <a:t>20</a:t>
            </a:r>
            <a:r>
              <a:rPr lang="ja-JP" altLang="en-US" sz="1600" dirty="0">
                <a:latin typeface="ＭＳ 明朝" panose="02020609040205080304" pitchFamily="17" charset="-128"/>
                <a:ea typeface="ＭＳ 明朝" panose="02020609040205080304" pitchFamily="17" charset="-128"/>
              </a:rPr>
              <a:t>年間（</a:t>
            </a:r>
            <a:r>
              <a:rPr lang="en-US" altLang="ja-JP" sz="1600" dirty="0">
                <a:latin typeface="ＭＳ 明朝" panose="02020609040205080304" pitchFamily="17" charset="-128"/>
                <a:ea typeface="ＭＳ 明朝" panose="02020609040205080304" pitchFamily="17" charset="-128"/>
              </a:rPr>
              <a:t> 1995</a:t>
            </a:r>
            <a:r>
              <a:rPr lang="ja-JP" altLang="en-US" sz="1600" dirty="0">
                <a:latin typeface="ＭＳ 明朝" panose="02020609040205080304" pitchFamily="17" charset="-128"/>
                <a:ea typeface="ＭＳ 明朝" panose="02020609040205080304" pitchFamily="17" charset="-128"/>
              </a:rPr>
              <a:t>～</a:t>
            </a:r>
            <a:r>
              <a:rPr lang="en-US" altLang="ja-JP" sz="1600" dirty="0">
                <a:latin typeface="ＭＳ 明朝" panose="02020609040205080304" pitchFamily="17" charset="-128"/>
                <a:ea typeface="ＭＳ 明朝" panose="02020609040205080304" pitchFamily="17" charset="-128"/>
              </a:rPr>
              <a:t>2016</a:t>
            </a:r>
            <a:r>
              <a:rPr lang="ja-JP" altLang="en-US" sz="1600" dirty="0">
                <a:latin typeface="ＭＳ 明朝" panose="02020609040205080304" pitchFamily="17" charset="-128"/>
                <a:ea typeface="ＭＳ 明朝" panose="02020609040205080304" pitchFamily="17" charset="-128"/>
              </a:rPr>
              <a:t>年）でほぼ</a:t>
            </a:r>
            <a:r>
              <a:rPr lang="en-US" altLang="ja-JP" sz="1600" dirty="0">
                <a:latin typeface="ＭＳ 明朝" panose="02020609040205080304" pitchFamily="17" charset="-128"/>
                <a:ea typeface="ＭＳ 明朝" panose="02020609040205080304" pitchFamily="17" charset="-128"/>
              </a:rPr>
              <a:t>3.3</a:t>
            </a:r>
            <a:r>
              <a:rPr lang="ja-JP" altLang="en-US" sz="1600" dirty="0">
                <a:latin typeface="ＭＳ 明朝" panose="02020609040205080304" pitchFamily="17" charset="-128"/>
                <a:ea typeface="ＭＳ 明朝" panose="02020609040205080304" pitchFamily="17" charset="-128"/>
              </a:rPr>
              <a:t>倍に増加、日本は</a:t>
            </a:r>
            <a:r>
              <a:rPr lang="en-US" altLang="ja-JP" sz="1600" dirty="0">
                <a:latin typeface="ＭＳ 明朝" panose="02020609040205080304" pitchFamily="17" charset="-128"/>
                <a:ea typeface="ＭＳ 明朝" panose="02020609040205080304" pitchFamily="17" charset="-128"/>
              </a:rPr>
              <a:t>1. 5</a:t>
            </a:r>
            <a:r>
              <a:rPr lang="ja-JP" altLang="en-US" sz="1600" dirty="0">
                <a:latin typeface="ＭＳ 明朝" panose="02020609040205080304" pitchFamily="17" charset="-128"/>
                <a:ea typeface="ＭＳ 明朝" panose="02020609040205080304" pitchFamily="17" charset="-128"/>
              </a:rPr>
              <a:t>倍にしか増えていない。</a:t>
            </a:r>
            <a:br>
              <a:rPr lang="en-US" altLang="ja-JP" sz="1600" dirty="0">
                <a:latin typeface="ＭＳ 明朝" panose="02020609040205080304" pitchFamily="17" charset="-128"/>
                <a:ea typeface="ＭＳ 明朝" panose="02020609040205080304" pitchFamily="17" charset="-128"/>
              </a:rPr>
            </a:br>
            <a:br>
              <a:rPr lang="en-US" altLang="ja-JP" sz="1600" dirty="0">
                <a:latin typeface="ＭＳ 明朝" panose="02020609040205080304" pitchFamily="17" charset="-128"/>
                <a:ea typeface="ＭＳ 明朝" panose="02020609040205080304" pitchFamily="17" charset="-128"/>
              </a:rPr>
            </a:br>
            <a:r>
              <a:rPr lang="ja-JP" altLang="en-US" sz="1600" dirty="0">
                <a:latin typeface="ＭＳ 明朝" panose="02020609040205080304" pitchFamily="17" charset="-128"/>
                <a:ea typeface="ＭＳ 明朝" panose="02020609040205080304" pitchFamily="17" charset="-128"/>
              </a:rPr>
              <a:t>その主要因は家計金融資産の運用リターンの差にある。米国は高い運用リターンで総資産が増加。</a:t>
            </a:r>
          </a:p>
        </p:txBody>
      </p:sp>
      <p:pic>
        <p:nvPicPr>
          <p:cNvPr id="10" name="コンテンツ プレースホルダー 9">
            <a:extLst>
              <a:ext uri="{FF2B5EF4-FFF2-40B4-BE49-F238E27FC236}">
                <a16:creationId xmlns:a16="http://schemas.microsoft.com/office/drawing/2014/main" id="{811F6950-D47F-4E15-92F7-E0F25590AD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89381" y="3126112"/>
            <a:ext cx="4733672" cy="3301320"/>
          </a:xfrm>
        </p:spPr>
      </p:pic>
      <p:sp>
        <p:nvSpPr>
          <p:cNvPr id="7" name="テキスト プレースホルダー 6">
            <a:extLst>
              <a:ext uri="{FF2B5EF4-FFF2-40B4-BE49-F238E27FC236}">
                <a16:creationId xmlns:a16="http://schemas.microsoft.com/office/drawing/2014/main" id="{9B879012-3561-465B-B897-034A4D4FA4CE}"/>
              </a:ext>
            </a:extLst>
          </p:cNvPr>
          <p:cNvSpPr>
            <a:spLocks noGrp="1"/>
          </p:cNvSpPr>
          <p:nvPr>
            <p:ph type="body" sz="quarter" idx="3"/>
          </p:nvPr>
        </p:nvSpPr>
        <p:spPr/>
        <p:txBody>
          <a:bodyPr>
            <a:noAutofit/>
          </a:bodyPr>
          <a:lstStyle/>
          <a:p>
            <a:r>
              <a:rPr lang="ja-JP" altLang="en-US" sz="1600" dirty="0">
                <a:latin typeface="ＭＳ 明朝" panose="02020609040205080304" pitchFamily="17" charset="-128"/>
                <a:ea typeface="ＭＳ 明朝" panose="02020609040205080304" pitchFamily="17" charset="-128"/>
              </a:rPr>
              <a:t>米国株は過去</a:t>
            </a:r>
            <a:r>
              <a:rPr lang="en-US" altLang="ja-JP" sz="1600" dirty="0">
                <a:latin typeface="ＭＳ 明朝" panose="02020609040205080304" pitchFamily="17" charset="-128"/>
                <a:ea typeface="ＭＳ 明朝" panose="02020609040205080304" pitchFamily="17" charset="-128"/>
              </a:rPr>
              <a:t>50</a:t>
            </a:r>
            <a:r>
              <a:rPr lang="ja-JP" altLang="en-US" sz="1600" dirty="0">
                <a:latin typeface="ＭＳ 明朝" panose="02020609040205080304" pitchFamily="17" charset="-128"/>
                <a:ea typeface="ＭＳ 明朝" panose="02020609040205080304" pitchFamily="17" charset="-128"/>
              </a:rPr>
              <a:t>年間で</a:t>
            </a:r>
            <a:r>
              <a:rPr lang="en-US" altLang="ja-JP" sz="1600" dirty="0">
                <a:latin typeface="ＭＳ 明朝" panose="02020609040205080304" pitchFamily="17" charset="-128"/>
                <a:ea typeface="ＭＳ 明朝" panose="02020609040205080304" pitchFamily="17" charset="-128"/>
              </a:rPr>
              <a:t>35</a:t>
            </a:r>
            <a:r>
              <a:rPr lang="ja-JP" altLang="en-US" sz="1600" dirty="0">
                <a:latin typeface="ＭＳ 明朝" panose="02020609040205080304" pitchFamily="17" charset="-128"/>
                <a:ea typeface="ＭＳ 明朝" panose="02020609040205080304" pitchFamily="17" charset="-128"/>
              </a:rPr>
              <a:t>倍に上昇、日本株は</a:t>
            </a:r>
            <a:r>
              <a:rPr lang="en-US" altLang="ja-JP" sz="1600" dirty="0">
                <a:latin typeface="ＭＳ 明朝" panose="02020609040205080304" pitchFamily="17" charset="-128"/>
                <a:ea typeface="ＭＳ 明朝" panose="02020609040205080304" pitchFamily="17" charset="-128"/>
              </a:rPr>
              <a:t>10</a:t>
            </a:r>
            <a:r>
              <a:rPr lang="ja-JP" altLang="en-US" sz="1600" dirty="0">
                <a:latin typeface="ＭＳ 明朝" panose="02020609040205080304" pitchFamily="17" charset="-128"/>
                <a:ea typeface="ＭＳ 明朝" panose="02020609040205080304" pitchFamily="17" charset="-128"/>
              </a:rPr>
              <a:t>倍の上昇に留まった。</a:t>
            </a:r>
            <a:endParaRPr lang="en-US" altLang="ja-JP" sz="1600" dirty="0">
              <a:latin typeface="ＭＳ 明朝" panose="02020609040205080304" pitchFamily="17" charset="-128"/>
              <a:ea typeface="ＭＳ 明朝" panose="02020609040205080304" pitchFamily="17" charset="-128"/>
            </a:endParaRPr>
          </a:p>
          <a:p>
            <a:r>
              <a:rPr lang="ja-JP" altLang="en-US" sz="1600" dirty="0">
                <a:latin typeface="ＭＳ 明朝" panose="02020609040205080304" pitchFamily="17" charset="-128"/>
                <a:ea typeface="ＭＳ 明朝" panose="02020609040205080304" pitchFamily="17" charset="-128"/>
              </a:rPr>
              <a:t>日本では個人の米国株投資が進まなかった点は要反省。</a:t>
            </a:r>
          </a:p>
        </p:txBody>
      </p:sp>
      <p:sp>
        <p:nvSpPr>
          <p:cNvPr id="2" name="テキスト ボックス 1">
            <a:extLst>
              <a:ext uri="{FF2B5EF4-FFF2-40B4-BE49-F238E27FC236}">
                <a16:creationId xmlns:a16="http://schemas.microsoft.com/office/drawing/2014/main" id="{276A6494-8E17-4957-9A4F-0FB3055CB4B6}"/>
              </a:ext>
            </a:extLst>
          </p:cNvPr>
          <p:cNvSpPr txBox="1"/>
          <p:nvPr/>
        </p:nvSpPr>
        <p:spPr>
          <a:xfrm flipH="1">
            <a:off x="916578" y="2928102"/>
            <a:ext cx="5080996" cy="323165"/>
          </a:xfrm>
          <a:prstGeom prst="rect">
            <a:avLst/>
          </a:prstGeom>
          <a:noFill/>
        </p:spPr>
        <p:txBody>
          <a:bodyPr wrap="square" rtlCol="0">
            <a:spAutoFit/>
          </a:bodyPr>
          <a:lstStyle/>
          <a:p>
            <a:r>
              <a:rPr kumimoji="1" lang="ja-JP" altLang="en-US" sz="1500" b="1" dirty="0"/>
              <a:t>図</a:t>
            </a:r>
            <a:r>
              <a:rPr kumimoji="1" lang="en-US" altLang="ja-JP" sz="1500" b="1" dirty="0"/>
              <a:t>1</a:t>
            </a:r>
            <a:r>
              <a:rPr kumimoji="1" lang="ja-JP" altLang="en-US" sz="1500" b="1" dirty="0"/>
              <a:t>、家計金融資産リターンの日米比較  </a:t>
            </a:r>
            <a:r>
              <a:rPr kumimoji="1" lang="en-US" altLang="ja-JP" sz="1500" b="1" dirty="0"/>
              <a:t>(1995</a:t>
            </a:r>
            <a:r>
              <a:rPr kumimoji="1" lang="ja-JP" altLang="en-US" sz="1500" b="1" dirty="0"/>
              <a:t>～</a:t>
            </a:r>
            <a:r>
              <a:rPr kumimoji="1" lang="en-US" altLang="ja-JP" sz="1500" b="1" dirty="0"/>
              <a:t>2016</a:t>
            </a:r>
            <a:r>
              <a:rPr kumimoji="1" lang="ja-JP" altLang="en-US" sz="1500" b="1" dirty="0"/>
              <a:t>）</a:t>
            </a:r>
          </a:p>
        </p:txBody>
      </p:sp>
      <p:sp>
        <p:nvSpPr>
          <p:cNvPr id="6" name="スライド番号プレースホルダー 5">
            <a:extLst>
              <a:ext uri="{FF2B5EF4-FFF2-40B4-BE49-F238E27FC236}">
                <a16:creationId xmlns:a16="http://schemas.microsoft.com/office/drawing/2014/main" id="{B301C4FA-D057-4B90-A853-55A0FD258556}"/>
              </a:ext>
            </a:extLst>
          </p:cNvPr>
          <p:cNvSpPr>
            <a:spLocks noGrp="1"/>
          </p:cNvSpPr>
          <p:nvPr>
            <p:ph type="sldNum" sz="quarter" idx="12"/>
          </p:nvPr>
        </p:nvSpPr>
        <p:spPr/>
        <p:txBody>
          <a:bodyPr/>
          <a:lstStyle/>
          <a:p>
            <a:fld id="{FD6E598A-588F-4090-9F2C-77FCB576827E}" type="slidenum">
              <a:rPr kumimoji="1" lang="ja-JP" altLang="en-US" smtClean="0"/>
              <a:t>3</a:t>
            </a:fld>
            <a:endParaRPr kumimoji="1" lang="ja-JP" altLang="en-US"/>
          </a:p>
        </p:txBody>
      </p:sp>
      <p:pic>
        <p:nvPicPr>
          <p:cNvPr id="11" name="コンテンツ プレースホルダー 10">
            <a:extLst>
              <a:ext uri="{FF2B5EF4-FFF2-40B4-BE49-F238E27FC236}">
                <a16:creationId xmlns:a16="http://schemas.microsoft.com/office/drawing/2014/main" id="{739AA21B-C687-4371-A7FD-32504D21DE28}"/>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45760" y="2706881"/>
            <a:ext cx="4818738" cy="3541773"/>
          </a:xfrm>
        </p:spPr>
      </p:pic>
    </p:spTree>
    <p:extLst>
      <p:ext uri="{BB962C8B-B14F-4D97-AF65-F5344CB8AC3E}">
        <p14:creationId xmlns:p14="http://schemas.microsoft.com/office/powerpoint/2010/main" val="392824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D1A329-C9C7-4035-B403-6A8C9CF3C042}"/>
              </a:ext>
            </a:extLst>
          </p:cNvPr>
          <p:cNvSpPr>
            <a:spLocks noGrp="1"/>
          </p:cNvSpPr>
          <p:nvPr>
            <p:ph type="ctrTitle"/>
          </p:nvPr>
        </p:nvSpPr>
        <p:spPr>
          <a:xfrm>
            <a:off x="749300" y="522594"/>
            <a:ext cx="9817100" cy="943353"/>
          </a:xfrm>
        </p:spPr>
        <p:txBody>
          <a:bodyPr>
            <a:normAutofit fontScale="90000"/>
          </a:bodyPr>
          <a:lstStyle/>
          <a:p>
            <a:br>
              <a:rPr kumimoji="1" lang="en-US" altLang="ja-JP" sz="2800" b="1" dirty="0">
                <a:latin typeface="ＭＳ 明朝" panose="02020609040205080304" pitchFamily="17" charset="-128"/>
                <a:ea typeface="ＭＳ 明朝" panose="02020609040205080304" pitchFamily="17" charset="-128"/>
              </a:rPr>
            </a:br>
            <a:r>
              <a:rPr kumimoji="1" lang="ja-JP" altLang="en-US" sz="2800" b="1" dirty="0">
                <a:latin typeface="+mj-lt"/>
                <a:ea typeface="ＭＳ 明朝" panose="02020609040205080304" pitchFamily="17" charset="-128"/>
              </a:rPr>
              <a:t>わが国における金融資産の証券低比率は証券会社の大罪</a:t>
            </a:r>
            <a:br>
              <a:rPr kumimoji="1" lang="en-US" altLang="ja-JP" sz="2800" b="1" dirty="0">
                <a:latin typeface="ＭＳ 明朝" panose="02020609040205080304" pitchFamily="17" charset="-128"/>
                <a:ea typeface="ＭＳ 明朝" panose="02020609040205080304" pitchFamily="17" charset="-128"/>
              </a:rPr>
            </a:br>
            <a:r>
              <a:rPr lang="en-US" altLang="ja-JP" sz="2700" b="1" dirty="0">
                <a:latin typeface="ＭＳ 明朝" panose="02020609040205080304" pitchFamily="17" charset="-128"/>
                <a:ea typeface="ＭＳ 明朝" panose="02020609040205080304" pitchFamily="17" charset="-128"/>
              </a:rPr>
              <a:t>2</a:t>
            </a:r>
            <a:r>
              <a:rPr kumimoji="1" lang="ja-JP" altLang="en-US" sz="2700" b="1" dirty="0">
                <a:latin typeface="ＭＳ 明朝" panose="02020609040205080304" pitchFamily="17" charset="-128"/>
                <a:ea typeface="ＭＳ 明朝" panose="02020609040205080304" pitchFamily="17" charset="-128"/>
              </a:rPr>
              <a:t>、個人金融資産構成の日・米・欧比較</a:t>
            </a:r>
          </a:p>
        </p:txBody>
      </p:sp>
      <p:sp>
        <p:nvSpPr>
          <p:cNvPr id="3" name="字幕 2">
            <a:extLst>
              <a:ext uri="{FF2B5EF4-FFF2-40B4-BE49-F238E27FC236}">
                <a16:creationId xmlns:a16="http://schemas.microsoft.com/office/drawing/2014/main" id="{865E41FB-AFC3-4BAD-AA57-B1C3332662B8}"/>
              </a:ext>
            </a:extLst>
          </p:cNvPr>
          <p:cNvSpPr>
            <a:spLocks noGrp="1"/>
          </p:cNvSpPr>
          <p:nvPr>
            <p:ph type="subTitle" idx="1"/>
          </p:nvPr>
        </p:nvSpPr>
        <p:spPr>
          <a:xfrm>
            <a:off x="4702629" y="1763942"/>
            <a:ext cx="5470438" cy="4571464"/>
          </a:xfrm>
        </p:spPr>
        <p:txBody>
          <a:bodyPr/>
          <a:lstStyle/>
          <a:p>
            <a:pPr algn="r"/>
            <a:endParaRPr kumimoji="1" lang="en-US" altLang="ja-JP" sz="1400" b="1" dirty="0">
              <a:latin typeface="ＭＳ 明朝" panose="02020609040205080304" pitchFamily="17" charset="-128"/>
              <a:ea typeface="ＭＳ 明朝" panose="02020609040205080304" pitchFamily="17" charset="-128"/>
            </a:endParaRPr>
          </a:p>
          <a:p>
            <a:pPr algn="r"/>
            <a:endParaRPr kumimoji="1" lang="ja-JP" altLang="en-US" dirty="0">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EC5A0F25-E790-4716-8C21-0438D8263E5E}"/>
              </a:ext>
            </a:extLst>
          </p:cNvPr>
          <p:cNvSpPr txBox="1"/>
          <p:nvPr/>
        </p:nvSpPr>
        <p:spPr>
          <a:xfrm>
            <a:off x="749300" y="2108930"/>
            <a:ext cx="3783509" cy="3970318"/>
          </a:xfrm>
          <a:prstGeom prst="rect">
            <a:avLst/>
          </a:prstGeom>
          <a:noFill/>
        </p:spPr>
        <p:txBody>
          <a:bodyPr wrap="square" rtlCol="0">
            <a:spAutoFit/>
          </a:bodyPr>
          <a:lstStyle/>
          <a:p>
            <a:r>
              <a:rPr kumimoji="1" lang="ja-JP" altLang="en-US" b="1" dirty="0"/>
              <a:t>家計の金融資産に占める証券資産</a:t>
            </a:r>
            <a:r>
              <a:rPr kumimoji="1" lang="en-US" altLang="ja-JP" b="1" dirty="0"/>
              <a:t>(</a:t>
            </a:r>
            <a:r>
              <a:rPr kumimoji="1" lang="ja-JP" altLang="en-US" b="1" dirty="0"/>
              <a:t>株式・投資信託・債券）の比率；</a:t>
            </a:r>
            <a:endParaRPr kumimoji="1" lang="en-US" altLang="ja-JP" b="1" dirty="0"/>
          </a:p>
          <a:p>
            <a:r>
              <a:rPr lang="ja-JP" altLang="en-US" b="1" dirty="0"/>
              <a:t>　米国；</a:t>
            </a:r>
            <a:r>
              <a:rPr lang="en-US" altLang="ja-JP" b="1" dirty="0"/>
              <a:t>55.2%</a:t>
            </a:r>
          </a:p>
          <a:p>
            <a:r>
              <a:rPr kumimoji="1" lang="ja-JP" altLang="en-US" b="1" dirty="0"/>
              <a:t>　ＥＵ；</a:t>
            </a:r>
            <a:r>
              <a:rPr kumimoji="1" lang="en-US" altLang="ja-JP" b="1" dirty="0"/>
              <a:t>29.6%</a:t>
            </a:r>
          </a:p>
          <a:p>
            <a:r>
              <a:rPr lang="ja-JP" altLang="en-US" b="1" dirty="0"/>
              <a:t>　日本；</a:t>
            </a:r>
            <a:r>
              <a:rPr lang="en-US" altLang="ja-JP" b="1" dirty="0"/>
              <a:t>15.7%</a:t>
            </a:r>
          </a:p>
          <a:p>
            <a:endParaRPr kumimoji="1" lang="en-US" altLang="ja-JP" b="1" dirty="0"/>
          </a:p>
          <a:p>
            <a:r>
              <a:rPr lang="ja-JP" altLang="en-US" b="1" dirty="0"/>
              <a:t>日本の個人証券資産比率は米国の</a:t>
            </a:r>
            <a:r>
              <a:rPr lang="en-US" altLang="ja-JP" b="1" dirty="0"/>
              <a:t>1/3</a:t>
            </a:r>
            <a:r>
              <a:rPr lang="ja-JP" altLang="en-US" b="1" dirty="0"/>
              <a:t>、ＥＵの</a:t>
            </a:r>
            <a:r>
              <a:rPr lang="en-US" altLang="ja-JP" b="1" dirty="0"/>
              <a:t>1/2</a:t>
            </a:r>
            <a:r>
              <a:rPr lang="ja-JP" altLang="en-US" b="1" dirty="0"/>
              <a:t>と極端に少ない。</a:t>
            </a:r>
            <a:endParaRPr lang="en-US" altLang="ja-JP" b="1" dirty="0"/>
          </a:p>
          <a:p>
            <a:r>
              <a:rPr kumimoji="1" lang="ja-JP" altLang="en-US" b="1" dirty="0"/>
              <a:t>日本では収益性零の現金・預金とが</a:t>
            </a:r>
            <a:r>
              <a:rPr kumimoji="1" lang="en-US" altLang="ja-JP" b="1" dirty="0"/>
              <a:t>54.3%</a:t>
            </a:r>
            <a:r>
              <a:rPr kumimoji="1" lang="ja-JP" altLang="en-US" b="1" dirty="0"/>
              <a:t>と過半を占め、保険・年金の８割も貯蓄型生保で収益性零。</a:t>
            </a:r>
            <a:endParaRPr kumimoji="1" lang="en-US" altLang="ja-JP" b="1" dirty="0"/>
          </a:p>
          <a:p>
            <a:r>
              <a:rPr lang="ja-JP" altLang="en-US" b="1" dirty="0"/>
              <a:t>この原因は個人の無知もさることながら、証券会社の稚拙な営業戦略によるところが大きい。</a:t>
            </a:r>
            <a:endParaRPr kumimoji="1" lang="ja-JP" altLang="en-US" b="1" dirty="0"/>
          </a:p>
        </p:txBody>
      </p:sp>
      <p:sp>
        <p:nvSpPr>
          <p:cNvPr id="5" name="スライド番号プレースホルダー 4">
            <a:extLst>
              <a:ext uri="{FF2B5EF4-FFF2-40B4-BE49-F238E27FC236}">
                <a16:creationId xmlns:a16="http://schemas.microsoft.com/office/drawing/2014/main" id="{036689DF-7C57-4A27-8149-73726BEAFCB9}"/>
              </a:ext>
            </a:extLst>
          </p:cNvPr>
          <p:cNvSpPr>
            <a:spLocks noGrp="1"/>
          </p:cNvSpPr>
          <p:nvPr>
            <p:ph type="sldNum" sz="quarter" idx="12"/>
          </p:nvPr>
        </p:nvSpPr>
        <p:spPr/>
        <p:txBody>
          <a:bodyPr/>
          <a:lstStyle/>
          <a:p>
            <a:fld id="{FD6E598A-588F-4090-9F2C-77FCB576827E}" type="slidenum">
              <a:rPr kumimoji="1" lang="ja-JP" altLang="en-US" smtClean="0"/>
              <a:t>4</a:t>
            </a:fld>
            <a:endParaRPr kumimoji="1" lang="ja-JP" altLang="en-US"/>
          </a:p>
        </p:txBody>
      </p:sp>
      <p:pic>
        <p:nvPicPr>
          <p:cNvPr id="8" name="図 7">
            <a:extLst>
              <a:ext uri="{FF2B5EF4-FFF2-40B4-BE49-F238E27FC236}">
                <a16:creationId xmlns:a16="http://schemas.microsoft.com/office/drawing/2014/main" id="{481A5D64-9104-4619-87E3-8C98FCF03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9586" y="1678978"/>
            <a:ext cx="5033343" cy="4571463"/>
          </a:xfrm>
          <a:prstGeom prst="rect">
            <a:avLst/>
          </a:prstGeom>
        </p:spPr>
      </p:pic>
    </p:spTree>
    <p:extLst>
      <p:ext uri="{BB962C8B-B14F-4D97-AF65-F5344CB8AC3E}">
        <p14:creationId xmlns:p14="http://schemas.microsoft.com/office/powerpoint/2010/main" val="526959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5736D90-C069-484F-8177-69075D1CC676}"/>
              </a:ext>
            </a:extLst>
          </p:cNvPr>
          <p:cNvSpPr>
            <a:spLocks noGrp="1"/>
          </p:cNvSpPr>
          <p:nvPr>
            <p:ph type="title"/>
          </p:nvPr>
        </p:nvSpPr>
        <p:spPr>
          <a:xfrm>
            <a:off x="1059542" y="365125"/>
            <a:ext cx="8694057" cy="1019175"/>
          </a:xfrm>
        </p:spPr>
        <p:txBody>
          <a:bodyPr>
            <a:normAutofit/>
          </a:bodyPr>
          <a:lstStyle/>
          <a:p>
            <a:pPr algn="ctr"/>
            <a:r>
              <a:rPr lang="ja-JP" altLang="en-US" sz="2800" b="1" dirty="0">
                <a:ea typeface="ＭＳ 明朝" panose="02020609040205080304" pitchFamily="17" charset="-128"/>
              </a:rPr>
              <a:t>チャールズ・シュワブの歩み</a:t>
            </a:r>
          </a:p>
        </p:txBody>
      </p:sp>
      <p:sp>
        <p:nvSpPr>
          <p:cNvPr id="5" name="コンテンツ プレースホルダー 4">
            <a:extLst>
              <a:ext uri="{FF2B5EF4-FFF2-40B4-BE49-F238E27FC236}">
                <a16:creationId xmlns:a16="http://schemas.microsoft.com/office/drawing/2014/main" id="{20C522BA-E6A4-437B-B73F-709526433089}"/>
              </a:ext>
            </a:extLst>
          </p:cNvPr>
          <p:cNvSpPr>
            <a:spLocks noGrp="1"/>
          </p:cNvSpPr>
          <p:nvPr>
            <p:ph idx="1"/>
          </p:nvPr>
        </p:nvSpPr>
        <p:spPr>
          <a:xfrm>
            <a:off x="215899" y="1310561"/>
            <a:ext cx="11137901" cy="5108574"/>
          </a:xfrm>
        </p:spPr>
        <p:txBody>
          <a:bodyPr>
            <a:normAutofit fontScale="92500" lnSpcReduction="10000"/>
          </a:bodyPr>
          <a:lstStyle/>
          <a:p>
            <a:r>
              <a:rPr lang="en-US" altLang="ja-JP" sz="2100" b="1" dirty="0">
                <a:latin typeface="ＭＳ 明朝" panose="02020609040205080304" pitchFamily="17" charset="-128"/>
                <a:ea typeface="ＭＳ 明朝" panose="02020609040205080304" pitchFamily="17" charset="-128"/>
              </a:rPr>
              <a:t>1971</a:t>
            </a:r>
            <a:r>
              <a:rPr lang="ja-JP" altLang="en-US" sz="2100" b="1" dirty="0">
                <a:latin typeface="ＭＳ 明朝" panose="02020609040205080304" pitchFamily="17" charset="-128"/>
                <a:ea typeface="ＭＳ 明朝" panose="02020609040205080304" pitchFamily="17" charset="-128"/>
              </a:rPr>
              <a:t>年；チャールズ・シュワブ氏が創業</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1975</a:t>
            </a:r>
            <a:r>
              <a:rPr lang="ja-JP" altLang="en-US" sz="2100" b="1" dirty="0">
                <a:latin typeface="ＭＳ 明朝" panose="02020609040205080304" pitchFamily="17" charset="-128"/>
                <a:ea typeface="ＭＳ 明朝" panose="02020609040205080304" pitchFamily="17" charset="-128"/>
              </a:rPr>
              <a:t>年</a:t>
            </a:r>
            <a:r>
              <a:rPr lang="en-US" altLang="ja-JP" sz="2100" b="1" dirty="0">
                <a:latin typeface="ＭＳ 明朝" panose="02020609040205080304" pitchFamily="17" charset="-128"/>
                <a:ea typeface="ＭＳ 明朝" panose="02020609040205080304" pitchFamily="17" charset="-128"/>
              </a:rPr>
              <a:t>5</a:t>
            </a:r>
            <a:r>
              <a:rPr lang="ja-JP" altLang="en-US" sz="2100" b="1" dirty="0">
                <a:latin typeface="ＭＳ 明朝" panose="02020609040205080304" pitchFamily="17" charset="-128"/>
                <a:ea typeface="ＭＳ 明朝" panose="02020609040205080304" pitchFamily="17" charset="-128"/>
              </a:rPr>
              <a:t>月</a:t>
            </a:r>
            <a:r>
              <a:rPr lang="en-US" altLang="ja-JP" sz="2100" b="1" dirty="0">
                <a:latin typeface="ＭＳ 明朝" panose="02020609040205080304" pitchFamily="17" charset="-128"/>
                <a:ea typeface="ＭＳ 明朝" panose="02020609040205080304" pitchFamily="17" charset="-128"/>
              </a:rPr>
              <a:t>1</a:t>
            </a:r>
            <a:r>
              <a:rPr lang="ja-JP" altLang="en-US" sz="2100" b="1" dirty="0">
                <a:latin typeface="ＭＳ 明朝" panose="02020609040205080304" pitchFamily="17" charset="-128"/>
                <a:ea typeface="ＭＳ 明朝" panose="02020609040205080304" pitchFamily="17" charset="-128"/>
              </a:rPr>
              <a:t>日；メーデー（株式取引委託手数料の自由化）を機に、手数料</a:t>
            </a:r>
            <a:r>
              <a:rPr lang="en-US" altLang="ja-JP" sz="2100" b="1" dirty="0">
                <a:latin typeface="ＭＳ 明朝" panose="02020609040205080304" pitchFamily="17" charset="-128"/>
                <a:ea typeface="ＭＳ 明朝" panose="02020609040205080304" pitchFamily="17" charset="-128"/>
              </a:rPr>
              <a:t>70%</a:t>
            </a:r>
            <a:r>
              <a:rPr lang="ja-JP" altLang="en-US" sz="2100" b="1" dirty="0">
                <a:latin typeface="ＭＳ 明朝" panose="02020609040205080304" pitchFamily="17" charset="-128"/>
                <a:ea typeface="ＭＳ 明朝" panose="02020609040205080304" pitchFamily="17" charset="-128"/>
              </a:rPr>
              <a:t>引下げを実施</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1987</a:t>
            </a:r>
            <a:r>
              <a:rPr lang="ja-JP" altLang="en-US" sz="2100" b="1" dirty="0">
                <a:latin typeface="ＭＳ 明朝" panose="02020609040205080304" pitchFamily="17" charset="-128"/>
                <a:ea typeface="ＭＳ 明朝" panose="02020609040205080304" pitchFamily="17" charset="-128"/>
              </a:rPr>
              <a:t>年；ニューヨーク証券取引所に上場、独立系</a:t>
            </a:r>
            <a:r>
              <a:rPr lang="en-US" altLang="ja-JP" sz="2100" b="1" dirty="0">
                <a:latin typeface="ＭＳ 明朝" panose="02020609040205080304" pitchFamily="17" charset="-128"/>
                <a:ea typeface="ＭＳ 明朝" panose="02020609040205080304" pitchFamily="17" charset="-128"/>
              </a:rPr>
              <a:t>IFA</a:t>
            </a:r>
            <a:r>
              <a:rPr lang="ja-JP" altLang="en-US" sz="2100" b="1" dirty="0">
                <a:latin typeface="ＭＳ 明朝" panose="02020609040205080304" pitchFamily="17" charset="-128"/>
                <a:ea typeface="ＭＳ 明朝" panose="02020609040205080304" pitchFamily="17" charset="-128"/>
              </a:rPr>
              <a:t>に対するサービスを開始～株価推移</a:t>
            </a:r>
            <a:r>
              <a:rPr lang="en-US" altLang="ja-JP" sz="2100" b="1" dirty="0">
                <a:latin typeface="ＭＳ 明朝" panose="02020609040205080304" pitchFamily="17" charset="-128"/>
                <a:ea typeface="ＭＳ 明朝" panose="02020609040205080304" pitchFamily="17" charset="-128"/>
              </a:rPr>
              <a:t>; </a:t>
            </a:r>
            <a:r>
              <a:rPr lang="ja-JP" altLang="en-US" sz="2100" b="1" dirty="0">
                <a:latin typeface="ＭＳ 明朝" panose="02020609040205080304" pitchFamily="17" charset="-128"/>
                <a:ea typeface="ＭＳ 明朝" panose="02020609040205080304" pitchFamily="17" charset="-128"/>
              </a:rPr>
              <a:t>図</a:t>
            </a:r>
            <a:r>
              <a:rPr lang="en-US" altLang="ja-JP" sz="2100" b="1" dirty="0">
                <a:latin typeface="ＭＳ 明朝" panose="02020609040205080304" pitchFamily="17" charset="-128"/>
                <a:ea typeface="ＭＳ 明朝" panose="02020609040205080304" pitchFamily="17" charset="-128"/>
              </a:rPr>
              <a:t>9</a:t>
            </a:r>
          </a:p>
          <a:p>
            <a:r>
              <a:rPr lang="en-US" altLang="ja-JP" sz="2100" b="1" dirty="0">
                <a:latin typeface="ＭＳ 明朝" panose="02020609040205080304" pitchFamily="17" charset="-128"/>
                <a:ea typeface="ＭＳ 明朝" panose="02020609040205080304" pitchFamily="17" charset="-128"/>
              </a:rPr>
              <a:t>1996</a:t>
            </a:r>
            <a:r>
              <a:rPr lang="ja-JP" altLang="en-US" sz="2100" b="1" dirty="0">
                <a:latin typeface="ＭＳ 明朝" panose="02020609040205080304" pitchFamily="17" charset="-128"/>
                <a:ea typeface="ＭＳ 明朝" panose="02020609040205080304" pitchFamily="17" charset="-128"/>
              </a:rPr>
              <a:t>年；オンライン証券取引に参入</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1999</a:t>
            </a:r>
            <a:r>
              <a:rPr lang="ja-JP" altLang="en-US" sz="2100" b="1" dirty="0">
                <a:latin typeface="ＭＳ 明朝" panose="02020609040205080304" pitchFamily="17" charset="-128"/>
                <a:ea typeface="ＭＳ 明朝" panose="02020609040205080304" pitchFamily="17" charset="-128"/>
              </a:rPr>
              <a:t>年；シュワブ東京海上証券を設立、</a:t>
            </a:r>
            <a:r>
              <a:rPr lang="en-US" altLang="ja-JP" sz="2100" b="1" dirty="0">
                <a:latin typeface="ＭＳ 明朝" panose="02020609040205080304" pitchFamily="17" charset="-128"/>
                <a:ea typeface="ＭＳ 明朝" panose="02020609040205080304" pitchFamily="17" charset="-128"/>
              </a:rPr>
              <a:t>2002</a:t>
            </a:r>
            <a:r>
              <a:rPr lang="ja-JP" altLang="en-US" sz="2100" b="1" dirty="0">
                <a:latin typeface="ＭＳ 明朝" panose="02020609040205080304" pitchFamily="17" charset="-128"/>
                <a:ea typeface="ＭＳ 明朝" panose="02020609040205080304" pitchFamily="17" charset="-128"/>
              </a:rPr>
              <a:t>年に廃業・撤退</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2000</a:t>
            </a:r>
            <a:r>
              <a:rPr lang="ja-JP" altLang="en-US" sz="2100" b="1" dirty="0">
                <a:latin typeface="ＭＳ 明朝" panose="02020609040205080304" pitchFamily="17" charset="-128"/>
                <a:ea typeface="ＭＳ 明朝" panose="02020609040205080304" pitchFamily="17" charset="-128"/>
              </a:rPr>
              <a:t>年；老舗プライベート銀行の</a:t>
            </a:r>
            <a:r>
              <a:rPr lang="en-US" altLang="ja-JP" sz="2100" b="1" dirty="0">
                <a:latin typeface="ＭＳ 明朝" panose="02020609040205080304" pitchFamily="17" charset="-128"/>
                <a:ea typeface="ＭＳ 明朝" panose="02020609040205080304" pitchFamily="17" charset="-128"/>
              </a:rPr>
              <a:t>US</a:t>
            </a:r>
            <a:r>
              <a:rPr lang="ja-JP" altLang="en-US" sz="2100" b="1" dirty="0">
                <a:latin typeface="ＭＳ 明朝" panose="02020609040205080304" pitchFamily="17" charset="-128"/>
                <a:ea typeface="ＭＳ 明朝" panose="02020609040205080304" pitchFamily="17" charset="-128"/>
              </a:rPr>
              <a:t>トラストを買収、</a:t>
            </a:r>
            <a:r>
              <a:rPr lang="en-US" altLang="ja-JP" sz="2100" b="1" dirty="0">
                <a:latin typeface="ＭＳ 明朝" panose="02020609040205080304" pitchFamily="17" charset="-128"/>
                <a:ea typeface="ＭＳ 明朝" panose="02020609040205080304" pitchFamily="17" charset="-128"/>
              </a:rPr>
              <a:t>2006</a:t>
            </a:r>
            <a:r>
              <a:rPr lang="ja-JP" altLang="en-US" sz="2100" b="1" dirty="0">
                <a:latin typeface="ＭＳ 明朝" panose="02020609040205080304" pitchFamily="17" charset="-128"/>
                <a:ea typeface="ＭＳ 明朝" panose="02020609040205080304" pitchFamily="17" charset="-128"/>
              </a:rPr>
              <a:t>年に</a:t>
            </a:r>
            <a:r>
              <a:rPr lang="en-US" altLang="ja-JP" sz="2100" b="1" dirty="0">
                <a:latin typeface="ＭＳ 明朝" panose="02020609040205080304" pitchFamily="17" charset="-128"/>
                <a:ea typeface="ＭＳ 明朝" panose="02020609040205080304" pitchFamily="17" charset="-128"/>
              </a:rPr>
              <a:t>BOA</a:t>
            </a:r>
            <a:r>
              <a:rPr lang="ja-JP" altLang="en-US" sz="2100" b="1" dirty="0">
                <a:latin typeface="ＭＳ 明朝" panose="02020609040205080304" pitchFamily="17" charset="-128"/>
                <a:ea typeface="ＭＳ 明朝" panose="02020609040205080304" pitchFamily="17" charset="-128"/>
              </a:rPr>
              <a:t>へ売却</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2003</a:t>
            </a:r>
            <a:r>
              <a:rPr lang="ja-JP" altLang="en-US" sz="2100" b="1" dirty="0">
                <a:latin typeface="ＭＳ 明朝" panose="02020609040205080304" pitchFamily="17" charset="-128"/>
                <a:ea typeface="ＭＳ 明朝" panose="02020609040205080304" pitchFamily="17" charset="-128"/>
              </a:rPr>
              <a:t>年；ステート・ストリート銀行より富裕層向け部門を買収、銀行を兼営</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2005</a:t>
            </a:r>
            <a:r>
              <a:rPr lang="ja-JP" altLang="en-US" sz="2100" b="1" dirty="0">
                <a:latin typeface="ＭＳ 明朝" panose="02020609040205080304" pitchFamily="17" charset="-128"/>
                <a:ea typeface="ＭＳ 明朝" panose="02020609040205080304" pitchFamily="17" charset="-128"/>
              </a:rPr>
              <a:t>年；口座維持手数料を撤廃</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2008</a:t>
            </a:r>
            <a:r>
              <a:rPr lang="ja-JP" altLang="en-US" sz="2100" b="1" dirty="0">
                <a:latin typeface="ＭＳ 明朝" panose="02020609040205080304" pitchFamily="17" charset="-128"/>
                <a:ea typeface="ＭＳ 明朝" panose="02020609040205080304" pitchFamily="17" charset="-128"/>
              </a:rPr>
              <a:t>年；チャールズ・シュワブ氏は会長に、ウォルト・ベッティンガー氏が</a:t>
            </a:r>
            <a:r>
              <a:rPr lang="en-US" altLang="ja-JP" sz="2100" b="1" dirty="0">
                <a:latin typeface="ＭＳ 明朝" panose="02020609040205080304" pitchFamily="17" charset="-128"/>
                <a:ea typeface="ＭＳ 明朝" panose="02020609040205080304" pitchFamily="17" charset="-128"/>
              </a:rPr>
              <a:t>CEO</a:t>
            </a:r>
            <a:r>
              <a:rPr lang="ja-JP" altLang="en-US" sz="2100" b="1" dirty="0">
                <a:latin typeface="ＭＳ 明朝" panose="02020609040205080304" pitchFamily="17" charset="-128"/>
                <a:ea typeface="ＭＳ 明朝" panose="02020609040205080304" pitchFamily="17" charset="-128"/>
              </a:rPr>
              <a:t>就任</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2015</a:t>
            </a:r>
            <a:r>
              <a:rPr lang="ja-JP" altLang="en-US" sz="2100" b="1" dirty="0">
                <a:latin typeface="ＭＳ 明朝" panose="02020609040205080304" pitchFamily="17" charset="-128"/>
                <a:ea typeface="ＭＳ 明朝" panose="02020609040205080304" pitchFamily="17" charset="-128"/>
              </a:rPr>
              <a:t>年；ロボット・アドバイザー・サービスの提供を開始</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2016</a:t>
            </a:r>
            <a:r>
              <a:rPr lang="ja-JP" altLang="en-US" sz="2100" b="1" dirty="0">
                <a:latin typeface="ＭＳ 明朝" panose="02020609040205080304" pitchFamily="17" charset="-128"/>
                <a:ea typeface="ＭＳ 明朝" panose="02020609040205080304" pitchFamily="17" charset="-128"/>
              </a:rPr>
              <a:t>年；チャールズ・シュワブ氏、米国金融博物館から「イノベーション功労賞」を授与される</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2019</a:t>
            </a:r>
            <a:r>
              <a:rPr lang="ja-JP" altLang="en-US" sz="2100" b="1" dirty="0">
                <a:latin typeface="ＭＳ 明朝" panose="02020609040205080304" pitchFamily="17" charset="-128"/>
                <a:ea typeface="ＭＳ 明朝" panose="02020609040205080304" pitchFamily="17" charset="-128"/>
              </a:rPr>
              <a:t>年</a:t>
            </a:r>
            <a:r>
              <a:rPr lang="en-US" altLang="ja-JP" sz="2100" b="1" dirty="0">
                <a:latin typeface="ＭＳ 明朝" panose="02020609040205080304" pitchFamily="17" charset="-128"/>
                <a:ea typeface="ＭＳ 明朝" panose="02020609040205080304" pitchFamily="17" charset="-128"/>
              </a:rPr>
              <a:t>10</a:t>
            </a:r>
            <a:r>
              <a:rPr lang="ja-JP" altLang="en-US" sz="2100" b="1" dirty="0">
                <a:latin typeface="ＭＳ 明朝" panose="02020609040205080304" pitchFamily="17" charset="-128"/>
                <a:ea typeface="ＭＳ 明朝" panose="02020609040205080304" pitchFamily="17" charset="-128"/>
              </a:rPr>
              <a:t>月</a:t>
            </a:r>
            <a:r>
              <a:rPr lang="en-US" altLang="ja-JP" sz="2100" b="1" dirty="0">
                <a:latin typeface="ＭＳ 明朝" panose="02020609040205080304" pitchFamily="17" charset="-128"/>
                <a:ea typeface="ＭＳ 明朝" panose="02020609040205080304" pitchFamily="17" charset="-128"/>
              </a:rPr>
              <a:t>1</a:t>
            </a:r>
            <a:r>
              <a:rPr lang="ja-JP" altLang="en-US" sz="2100" b="1" dirty="0">
                <a:latin typeface="ＭＳ 明朝" panose="02020609040205080304" pitchFamily="17" charset="-128"/>
                <a:ea typeface="ＭＳ 明朝" panose="02020609040205080304" pitchFamily="17" charset="-128"/>
              </a:rPr>
              <a:t>日；株式やオプションに取引に係る委託手数料全廃を発表</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2019</a:t>
            </a:r>
            <a:r>
              <a:rPr lang="ja-JP" altLang="en-US" sz="2100" b="1" dirty="0">
                <a:latin typeface="ＭＳ 明朝" panose="02020609040205080304" pitchFamily="17" charset="-128"/>
                <a:ea typeface="ＭＳ 明朝" panose="02020609040205080304" pitchFamily="17" charset="-128"/>
              </a:rPr>
              <a:t>年</a:t>
            </a:r>
            <a:r>
              <a:rPr lang="en-US" altLang="ja-JP" sz="2100" b="1" dirty="0">
                <a:latin typeface="ＭＳ 明朝" panose="02020609040205080304" pitchFamily="17" charset="-128"/>
                <a:ea typeface="ＭＳ 明朝" panose="02020609040205080304" pitchFamily="17" charset="-128"/>
              </a:rPr>
              <a:t>11</a:t>
            </a:r>
            <a:r>
              <a:rPr lang="ja-JP" altLang="en-US" sz="2100" b="1" dirty="0">
                <a:latin typeface="ＭＳ 明朝" panose="02020609040205080304" pitchFamily="17" charset="-128"/>
                <a:ea typeface="ＭＳ 明朝" panose="02020609040205080304" pitchFamily="17" charset="-128"/>
              </a:rPr>
              <a:t>月</a:t>
            </a:r>
            <a:r>
              <a:rPr lang="en-US" altLang="ja-JP" sz="2100" b="1" dirty="0">
                <a:latin typeface="ＭＳ 明朝" panose="02020609040205080304" pitchFamily="17" charset="-128"/>
                <a:ea typeface="ＭＳ 明朝" panose="02020609040205080304" pitchFamily="17" charset="-128"/>
              </a:rPr>
              <a:t>25</a:t>
            </a:r>
            <a:r>
              <a:rPr lang="ja-JP" altLang="en-US" sz="2100" b="1" dirty="0">
                <a:latin typeface="ＭＳ 明朝" panose="02020609040205080304" pitchFamily="17" charset="-128"/>
                <a:ea typeface="ＭＳ 明朝" panose="02020609040205080304" pitchFamily="17" charset="-128"/>
              </a:rPr>
              <a:t>日；競合する</a:t>
            </a:r>
            <a:r>
              <a:rPr lang="en-US" altLang="ja-JP" sz="2100" b="1" dirty="0">
                <a:latin typeface="ＭＳ 明朝" panose="02020609040205080304" pitchFamily="17" charset="-128"/>
                <a:ea typeface="ＭＳ 明朝" panose="02020609040205080304" pitchFamily="17" charset="-128"/>
              </a:rPr>
              <a:t>TD</a:t>
            </a:r>
            <a:r>
              <a:rPr lang="ja-JP" altLang="en-US" sz="2100" b="1" dirty="0">
                <a:latin typeface="ＭＳ 明朝" panose="02020609040205080304" pitchFamily="17" charset="-128"/>
                <a:ea typeface="ＭＳ 明朝" panose="02020609040205080304" pitchFamily="17" charset="-128"/>
              </a:rPr>
              <a:t>アメリトレードを</a:t>
            </a:r>
            <a:r>
              <a:rPr lang="en-US" altLang="ja-JP" sz="2100" b="1" dirty="0">
                <a:latin typeface="ＭＳ 明朝" panose="02020609040205080304" pitchFamily="17" charset="-128"/>
                <a:ea typeface="ＭＳ 明朝" panose="02020609040205080304" pitchFamily="17" charset="-128"/>
              </a:rPr>
              <a:t>260</a:t>
            </a:r>
            <a:r>
              <a:rPr lang="ja-JP" altLang="en-US" sz="2100" b="1" dirty="0">
                <a:latin typeface="ＭＳ 明朝" panose="02020609040205080304" pitchFamily="17" charset="-128"/>
                <a:ea typeface="ＭＳ 明朝" panose="02020609040205080304" pitchFamily="17" charset="-128"/>
              </a:rPr>
              <a:t>億ドルで買収に合意</a:t>
            </a:r>
            <a:endParaRPr lang="en-US" altLang="ja-JP" sz="2100" b="1" dirty="0">
              <a:latin typeface="ＭＳ 明朝" panose="02020609040205080304" pitchFamily="17" charset="-128"/>
              <a:ea typeface="ＭＳ 明朝" panose="02020609040205080304" pitchFamily="17" charset="-128"/>
            </a:endParaRPr>
          </a:p>
          <a:p>
            <a:r>
              <a:rPr lang="ja-JP" altLang="en-US" sz="2100" b="1" dirty="0">
                <a:latin typeface="ＭＳ 明朝" panose="02020609040205080304" pitchFamily="17" charset="-128"/>
                <a:ea typeface="ＭＳ 明朝" panose="02020609040205080304" pitchFamily="17" charset="-128"/>
              </a:rPr>
              <a:t>時価総額第</a:t>
            </a:r>
            <a:r>
              <a:rPr lang="en-US" altLang="ja-JP" sz="2100" b="1" dirty="0">
                <a:latin typeface="ＭＳ 明朝" panose="02020609040205080304" pitchFamily="17" charset="-128"/>
                <a:ea typeface="ＭＳ 明朝" panose="02020609040205080304" pitchFamily="17" charset="-128"/>
              </a:rPr>
              <a:t>2</a:t>
            </a:r>
            <a:r>
              <a:rPr lang="ja-JP" altLang="en-US" sz="2100" b="1" dirty="0">
                <a:latin typeface="ＭＳ 明朝" panose="02020609040205080304" pitchFamily="17" charset="-128"/>
                <a:ea typeface="ＭＳ 明朝" panose="02020609040205080304" pitchFamily="17" charset="-128"/>
              </a:rPr>
              <a:t>位、預かり資産世界一に～米国証券会社の時価総額；図</a:t>
            </a:r>
            <a:r>
              <a:rPr lang="en-US" altLang="ja-JP" sz="2100" b="1" dirty="0">
                <a:latin typeface="ＭＳ 明朝" panose="02020609040205080304" pitchFamily="17" charset="-128"/>
                <a:ea typeface="ＭＳ 明朝" panose="02020609040205080304" pitchFamily="17" charset="-128"/>
              </a:rPr>
              <a:t>4</a:t>
            </a:r>
            <a:r>
              <a:rPr lang="ja-JP" altLang="en-US" sz="2100" b="1" dirty="0">
                <a:latin typeface="ＭＳ 明朝" panose="02020609040205080304" pitchFamily="17" charset="-128"/>
                <a:ea typeface="ＭＳ 明朝" panose="02020609040205080304" pitchFamily="17" charset="-128"/>
              </a:rPr>
              <a:t>、預かり資産日米比較；図</a:t>
            </a:r>
            <a:r>
              <a:rPr lang="en-US" altLang="ja-JP" sz="2100" b="1" dirty="0">
                <a:latin typeface="ＭＳ 明朝" panose="02020609040205080304" pitchFamily="17" charset="-128"/>
                <a:ea typeface="ＭＳ 明朝" panose="02020609040205080304" pitchFamily="17" charset="-128"/>
              </a:rPr>
              <a:t>5</a:t>
            </a:r>
          </a:p>
          <a:p>
            <a:endParaRPr lang="ja-JP" altLang="en-US" sz="1800" dirty="0">
              <a:latin typeface="ＭＳ 明朝" panose="02020609040205080304" pitchFamily="17" charset="-128"/>
              <a:ea typeface="ＭＳ 明朝" panose="02020609040205080304" pitchFamily="17" charset="-128"/>
            </a:endParaRPr>
          </a:p>
        </p:txBody>
      </p:sp>
      <p:sp>
        <p:nvSpPr>
          <p:cNvPr id="3" name="スライド番号プレースホルダー 2">
            <a:extLst>
              <a:ext uri="{FF2B5EF4-FFF2-40B4-BE49-F238E27FC236}">
                <a16:creationId xmlns:a16="http://schemas.microsoft.com/office/drawing/2014/main" id="{4A627DEA-FCF6-465A-B543-BB74597E287A}"/>
              </a:ext>
            </a:extLst>
          </p:cNvPr>
          <p:cNvSpPr>
            <a:spLocks noGrp="1"/>
          </p:cNvSpPr>
          <p:nvPr>
            <p:ph type="sldNum" sz="quarter" idx="12"/>
          </p:nvPr>
        </p:nvSpPr>
        <p:spPr/>
        <p:txBody>
          <a:bodyPr/>
          <a:lstStyle/>
          <a:p>
            <a:fld id="{FD6E598A-588F-4090-9F2C-77FCB576827E}" type="slidenum">
              <a:rPr kumimoji="1" lang="ja-JP" altLang="en-US" smtClean="0"/>
              <a:t>5</a:t>
            </a:fld>
            <a:endParaRPr kumimoji="1" lang="ja-JP" altLang="en-US"/>
          </a:p>
        </p:txBody>
      </p:sp>
    </p:spTree>
    <p:extLst>
      <p:ext uri="{BB962C8B-B14F-4D97-AF65-F5344CB8AC3E}">
        <p14:creationId xmlns:p14="http://schemas.microsoft.com/office/powerpoint/2010/main" val="1363577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E74B1-5FA0-4A36-8F05-F4FD8B90C867}"/>
              </a:ext>
            </a:extLst>
          </p:cNvPr>
          <p:cNvSpPr>
            <a:spLocks noGrp="1"/>
          </p:cNvSpPr>
          <p:nvPr>
            <p:ph type="title"/>
          </p:nvPr>
        </p:nvSpPr>
        <p:spPr/>
        <p:txBody>
          <a:bodyPr>
            <a:normAutofit/>
          </a:bodyPr>
          <a:lstStyle/>
          <a:p>
            <a:pPr algn="ctr"/>
            <a:r>
              <a:rPr kumimoji="1" lang="ja-JP" altLang="en-US" sz="2800" dirty="0"/>
              <a:t>　</a:t>
            </a:r>
            <a:r>
              <a:rPr kumimoji="1" lang="ja-JP" altLang="en-US" sz="2800" b="1" dirty="0"/>
              <a:t>図</a:t>
            </a:r>
            <a:r>
              <a:rPr kumimoji="1" lang="en-US" altLang="ja-JP" sz="2800" b="1" dirty="0"/>
              <a:t>4.</a:t>
            </a:r>
            <a:r>
              <a:rPr kumimoji="1" lang="ja-JP" altLang="en-US" sz="2800" b="1" dirty="0"/>
              <a:t>米国証券会社の時価総額増加額上位</a:t>
            </a:r>
            <a:r>
              <a:rPr kumimoji="1" lang="en-US" altLang="ja-JP" sz="2800" b="1" dirty="0"/>
              <a:t>10</a:t>
            </a:r>
            <a:r>
              <a:rPr kumimoji="1" lang="ja-JP" altLang="en-US" sz="2800" b="1" dirty="0"/>
              <a:t>社（過去</a:t>
            </a:r>
            <a:r>
              <a:rPr kumimoji="1" lang="en-US" altLang="ja-JP" sz="2800" b="1" dirty="0"/>
              <a:t>5</a:t>
            </a:r>
            <a:r>
              <a:rPr kumimoji="1" lang="ja-JP" altLang="en-US" sz="2800" b="1" dirty="0"/>
              <a:t>年</a:t>
            </a:r>
            <a:r>
              <a:rPr kumimoji="1" lang="ja-JP" altLang="en-US" sz="2800" dirty="0"/>
              <a:t>）</a:t>
            </a:r>
          </a:p>
        </p:txBody>
      </p:sp>
      <p:sp>
        <p:nvSpPr>
          <p:cNvPr id="4" name="スライド番号プレースホルダー 3">
            <a:extLst>
              <a:ext uri="{FF2B5EF4-FFF2-40B4-BE49-F238E27FC236}">
                <a16:creationId xmlns:a16="http://schemas.microsoft.com/office/drawing/2014/main" id="{612D489A-E520-4966-832A-2C62F58FC242}"/>
              </a:ext>
            </a:extLst>
          </p:cNvPr>
          <p:cNvSpPr>
            <a:spLocks noGrp="1"/>
          </p:cNvSpPr>
          <p:nvPr>
            <p:ph type="sldNum" sz="quarter" idx="12"/>
          </p:nvPr>
        </p:nvSpPr>
        <p:spPr/>
        <p:txBody>
          <a:bodyPr/>
          <a:lstStyle/>
          <a:p>
            <a:fld id="{FD6E598A-588F-4090-9F2C-77FCB576827E}" type="slidenum">
              <a:rPr kumimoji="1" lang="ja-JP" altLang="en-US" smtClean="0"/>
              <a:t>6</a:t>
            </a:fld>
            <a:endParaRPr kumimoji="1" lang="ja-JP" altLang="en-US"/>
          </a:p>
        </p:txBody>
      </p:sp>
      <p:pic>
        <p:nvPicPr>
          <p:cNvPr id="14" name="コンテンツ プレースホルダー 13">
            <a:extLst>
              <a:ext uri="{FF2B5EF4-FFF2-40B4-BE49-F238E27FC236}">
                <a16:creationId xmlns:a16="http://schemas.microsoft.com/office/drawing/2014/main" id="{D0EC3B3D-26AB-40E9-BAD3-AEDD90C3FD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113" y="2645119"/>
            <a:ext cx="9359725" cy="3892000"/>
          </a:xfrm>
        </p:spPr>
      </p:pic>
      <p:sp>
        <p:nvSpPr>
          <p:cNvPr id="15" name="テキスト ボックス 14">
            <a:extLst>
              <a:ext uri="{FF2B5EF4-FFF2-40B4-BE49-F238E27FC236}">
                <a16:creationId xmlns:a16="http://schemas.microsoft.com/office/drawing/2014/main" id="{E0B26CAC-95D5-460B-A4E6-0FA9D18F5E18}"/>
              </a:ext>
            </a:extLst>
          </p:cNvPr>
          <p:cNvSpPr txBox="1"/>
          <p:nvPr/>
        </p:nvSpPr>
        <p:spPr>
          <a:xfrm flipH="1">
            <a:off x="678426" y="1494977"/>
            <a:ext cx="10675374" cy="1200329"/>
          </a:xfrm>
          <a:prstGeom prst="rect">
            <a:avLst/>
          </a:prstGeom>
          <a:noFill/>
        </p:spPr>
        <p:txBody>
          <a:bodyPr wrap="square" rtlCol="0">
            <a:spAutoFit/>
          </a:bodyPr>
          <a:lstStyle/>
          <a:p>
            <a:r>
              <a:rPr kumimoji="1" lang="ja-JP" altLang="en-US" b="1" dirty="0"/>
              <a:t>米国の全上場証券会社中で、リテール専業のチャールズ・シュワブの時価総額増加額はホールセール兼業のモルガン・スタンレーに次いで</a:t>
            </a:r>
            <a:r>
              <a:rPr kumimoji="1" lang="en-US" altLang="ja-JP" b="1" dirty="0"/>
              <a:t>2</a:t>
            </a:r>
            <a:r>
              <a:rPr kumimoji="1" lang="ja-JP" altLang="en-US" b="1" dirty="0"/>
              <a:t>位。最近時の時価総額はゴールドマン・サックスを上回った。</a:t>
            </a:r>
            <a:br>
              <a:rPr kumimoji="1" lang="en-US" altLang="ja-JP" b="1" dirty="0"/>
            </a:br>
            <a:r>
              <a:rPr kumimoji="1" lang="en-US" altLang="ja-JP" b="1" dirty="0"/>
              <a:t>21</a:t>
            </a:r>
            <a:r>
              <a:rPr kumimoji="1" lang="ja-JP" altLang="en-US" b="1" dirty="0"/>
              <a:t>年</a:t>
            </a:r>
            <a:r>
              <a:rPr kumimoji="1" lang="en-US" altLang="ja-JP" b="1" dirty="0"/>
              <a:t>3</a:t>
            </a:r>
            <a:r>
              <a:rPr kumimoji="1" lang="ja-JP" altLang="en-US" b="1" dirty="0"/>
              <a:t>月末の日本の証券会社（ホールセール兼業）の時価総額は、野村；</a:t>
            </a:r>
            <a:r>
              <a:rPr kumimoji="1" lang="en-US" altLang="ja-JP" b="1" dirty="0"/>
              <a:t>18,980</a:t>
            </a:r>
            <a:r>
              <a:rPr kumimoji="1" lang="ja-JP" altLang="en-US" b="1" dirty="0"/>
              <a:t>億円、大和；</a:t>
            </a:r>
            <a:r>
              <a:rPr kumimoji="1" lang="en-US" altLang="ja-JP" b="1" dirty="0"/>
              <a:t>9,892</a:t>
            </a:r>
            <a:r>
              <a:rPr kumimoji="1" lang="ja-JP" altLang="en-US" b="1" dirty="0"/>
              <a:t>億円、</a:t>
            </a:r>
            <a:r>
              <a:rPr kumimoji="1" lang="en-US" altLang="ja-JP" b="1" dirty="0"/>
              <a:t>SBI</a:t>
            </a:r>
            <a:r>
              <a:rPr kumimoji="1" lang="ja-JP" altLang="en-US" b="1" dirty="0"/>
              <a:t>；</a:t>
            </a:r>
            <a:r>
              <a:rPr kumimoji="1" lang="en-US" altLang="ja-JP" b="1" dirty="0"/>
              <a:t>7,559</a:t>
            </a:r>
            <a:r>
              <a:rPr kumimoji="1" lang="ja-JP" altLang="en-US" b="1" dirty="0"/>
              <a:t>億円</a:t>
            </a:r>
          </a:p>
        </p:txBody>
      </p:sp>
    </p:spTree>
    <p:extLst>
      <p:ext uri="{BB962C8B-B14F-4D97-AF65-F5344CB8AC3E}">
        <p14:creationId xmlns:p14="http://schemas.microsoft.com/office/powerpoint/2010/main" val="579072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06B753-C939-48FA-9BC4-A41DE67D1C1E}"/>
              </a:ext>
            </a:extLst>
          </p:cNvPr>
          <p:cNvSpPr>
            <a:spLocks noGrp="1"/>
          </p:cNvSpPr>
          <p:nvPr>
            <p:ph type="title"/>
          </p:nvPr>
        </p:nvSpPr>
        <p:spPr>
          <a:xfrm>
            <a:off x="838200" y="497857"/>
            <a:ext cx="10515600" cy="1806575"/>
          </a:xfrm>
        </p:spPr>
        <p:txBody>
          <a:bodyPr>
            <a:normAutofit fontScale="90000"/>
          </a:bodyPr>
          <a:lstStyle/>
          <a:p>
            <a:r>
              <a:rPr kumimoji="1" lang="ja-JP" altLang="en-US" sz="2800" b="1" dirty="0"/>
              <a:t>　　　　　図</a:t>
            </a:r>
            <a:r>
              <a:rPr lang="en-US" altLang="ja-JP" sz="2800" b="1" dirty="0"/>
              <a:t>5</a:t>
            </a:r>
            <a:r>
              <a:rPr kumimoji="1" lang="ja-JP" altLang="en-US" sz="2800" b="1" dirty="0"/>
              <a:t>、日米主要金融機関の顧客預かり資産残高比較</a:t>
            </a:r>
            <a:br>
              <a:rPr kumimoji="1" lang="en-US" altLang="ja-JP" sz="2800" b="1" dirty="0"/>
            </a:br>
            <a:br>
              <a:rPr lang="en-US" altLang="ja-JP" sz="2800" b="1" dirty="0"/>
            </a:br>
            <a:r>
              <a:rPr lang="ja-JP" altLang="en-US" sz="2800" b="1" dirty="0"/>
              <a:t>　</a:t>
            </a:r>
            <a:r>
              <a:rPr kumimoji="1" lang="ja-JP" altLang="en-US" sz="2000" b="1" dirty="0"/>
              <a:t>チャールズ・シュワッブの顧客預かり資産：</a:t>
            </a:r>
            <a:r>
              <a:rPr kumimoji="1" lang="en-US" altLang="ja-JP" sz="2000" b="1" dirty="0"/>
              <a:t>736</a:t>
            </a:r>
            <a:r>
              <a:rPr kumimoji="1" lang="ja-JP" altLang="en-US" sz="2000" b="1" dirty="0"/>
              <a:t>兆円は世界最大、野村證券の約</a:t>
            </a:r>
            <a:r>
              <a:rPr kumimoji="1" lang="en-US" altLang="ja-JP" sz="2000" b="1" dirty="0"/>
              <a:t>6</a:t>
            </a:r>
            <a:r>
              <a:rPr kumimoji="1" lang="ja-JP" altLang="en-US" sz="2000" b="1" dirty="0"/>
              <a:t>倍、日本の全証券会社合計を上回る。</a:t>
            </a:r>
            <a:br>
              <a:rPr kumimoji="1" lang="en-US" altLang="ja-JP" sz="2000" b="1" dirty="0"/>
            </a:br>
            <a:r>
              <a:rPr kumimoji="1" lang="ja-JP" altLang="en-US" sz="2000" b="1" dirty="0"/>
              <a:t>　預かり資産額ではフィデリティ・インベストメンツ：</a:t>
            </a:r>
            <a:r>
              <a:rPr kumimoji="1" lang="en-US" altLang="ja-JP" sz="2000" b="1" dirty="0"/>
              <a:t>1,078</a:t>
            </a:r>
            <a:r>
              <a:rPr kumimoji="1" lang="ja-JP" altLang="en-US" sz="2000" b="1" dirty="0"/>
              <a:t>兆円が最大であるが、同社は投信の卸売り運用会社であり、過半は証券会社の預かり資産と重複しているため除外。</a:t>
            </a:r>
            <a:r>
              <a:rPr kumimoji="1" lang="en-US" altLang="ja-JP" sz="2000" b="1" dirty="0"/>
              <a:t>SBI</a:t>
            </a:r>
            <a:r>
              <a:rPr kumimoji="1" lang="ja-JP" altLang="en-US" sz="2000" b="1" dirty="0"/>
              <a:t>証券は</a:t>
            </a:r>
            <a:r>
              <a:rPr kumimoji="1" lang="en-US" altLang="ja-JP" sz="2000" b="1" dirty="0"/>
              <a:t>20</a:t>
            </a:r>
            <a:r>
              <a:rPr kumimoji="1" lang="ja-JP" altLang="en-US" sz="2000" b="1" dirty="0"/>
              <a:t>兆円超。</a:t>
            </a:r>
          </a:p>
        </p:txBody>
      </p:sp>
      <p:sp>
        <p:nvSpPr>
          <p:cNvPr id="4" name="スライド番号プレースホルダー 3">
            <a:extLst>
              <a:ext uri="{FF2B5EF4-FFF2-40B4-BE49-F238E27FC236}">
                <a16:creationId xmlns:a16="http://schemas.microsoft.com/office/drawing/2014/main" id="{1219C480-1F59-436A-A0EE-D9548A1EFD6E}"/>
              </a:ext>
            </a:extLst>
          </p:cNvPr>
          <p:cNvSpPr>
            <a:spLocks noGrp="1"/>
          </p:cNvSpPr>
          <p:nvPr>
            <p:ph type="sldNum" sz="quarter" idx="12"/>
          </p:nvPr>
        </p:nvSpPr>
        <p:spPr/>
        <p:txBody>
          <a:bodyPr/>
          <a:lstStyle/>
          <a:p>
            <a:fld id="{FD6E598A-588F-4090-9F2C-77FCB576827E}" type="slidenum">
              <a:rPr kumimoji="1" lang="ja-JP" altLang="en-US" smtClean="0"/>
              <a:t>7</a:t>
            </a:fld>
            <a:endParaRPr kumimoji="1" lang="ja-JP" altLang="en-US"/>
          </a:p>
        </p:txBody>
      </p:sp>
      <p:pic>
        <p:nvPicPr>
          <p:cNvPr id="17" name="図 16">
            <a:extLst>
              <a:ext uri="{FF2B5EF4-FFF2-40B4-BE49-F238E27FC236}">
                <a16:creationId xmlns:a16="http://schemas.microsoft.com/office/drawing/2014/main" id="{03C1A728-82B5-4942-94FF-723069D95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089" y="2743194"/>
            <a:ext cx="9379975" cy="3421626"/>
          </a:xfrm>
          <a:prstGeom prst="rect">
            <a:avLst/>
          </a:prstGeom>
        </p:spPr>
      </p:pic>
    </p:spTree>
    <p:extLst>
      <p:ext uri="{BB962C8B-B14F-4D97-AF65-F5344CB8AC3E}">
        <p14:creationId xmlns:p14="http://schemas.microsoft.com/office/powerpoint/2010/main" val="1226862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6C3FA9-0B05-487A-AE2E-0C222E2BCE79}"/>
              </a:ext>
            </a:extLst>
          </p:cNvPr>
          <p:cNvSpPr>
            <a:spLocks noGrp="1"/>
          </p:cNvSpPr>
          <p:nvPr>
            <p:ph type="title"/>
          </p:nvPr>
        </p:nvSpPr>
        <p:spPr>
          <a:xfrm>
            <a:off x="838200" y="365125"/>
            <a:ext cx="10515600" cy="1144361"/>
          </a:xfrm>
        </p:spPr>
        <p:txBody>
          <a:bodyPr>
            <a:normAutofit/>
          </a:bodyPr>
          <a:lstStyle/>
          <a:p>
            <a:pPr algn="ctr"/>
            <a:r>
              <a:rPr kumimoji="1" lang="ja-JP" altLang="en-US" sz="2800" b="1" dirty="0">
                <a:latin typeface="ＭＳ 明朝" panose="02020609040205080304" pitchFamily="17" charset="-128"/>
                <a:ea typeface="ＭＳ 明朝" panose="02020609040205080304" pitchFamily="17" charset="-128"/>
              </a:rPr>
              <a:t>チャールズ・シュワブはデータ資本主義の先駆け</a:t>
            </a:r>
          </a:p>
        </p:txBody>
      </p:sp>
      <p:sp>
        <p:nvSpPr>
          <p:cNvPr id="3" name="コンテンツ プレースホルダー 2">
            <a:extLst>
              <a:ext uri="{FF2B5EF4-FFF2-40B4-BE49-F238E27FC236}">
                <a16:creationId xmlns:a16="http://schemas.microsoft.com/office/drawing/2014/main" id="{E3F98061-0F2B-43FC-ABA8-20553540EA9F}"/>
              </a:ext>
            </a:extLst>
          </p:cNvPr>
          <p:cNvSpPr>
            <a:spLocks noGrp="1"/>
          </p:cNvSpPr>
          <p:nvPr>
            <p:ph idx="1"/>
          </p:nvPr>
        </p:nvSpPr>
        <p:spPr>
          <a:xfrm>
            <a:off x="838200" y="1407886"/>
            <a:ext cx="10515600" cy="5084989"/>
          </a:xfrm>
        </p:spPr>
        <p:txBody>
          <a:bodyPr>
            <a:noAutofit/>
          </a:bodyPr>
          <a:lstStyle/>
          <a:p>
            <a:pPr marL="342900" indent="-342900">
              <a:buFont typeface="+mj-lt"/>
              <a:buAutoNum type="arabicPeriod"/>
            </a:pPr>
            <a:r>
              <a:rPr kumimoji="1" lang="ja-JP" altLang="en-US" sz="1800" b="1" dirty="0">
                <a:latin typeface="ＭＳ 明朝" panose="02020609040205080304" pitchFamily="17" charset="-128"/>
                <a:ea typeface="ＭＳ 明朝" panose="02020609040205080304" pitchFamily="17" charset="-128"/>
              </a:rPr>
              <a:t>チャールズ・シュワブは本業のブローカレッジ</a:t>
            </a:r>
            <a:r>
              <a:rPr kumimoji="1" lang="en-US" altLang="ja-JP" sz="1800" b="1" dirty="0">
                <a:latin typeface="ＭＳ 明朝" panose="02020609040205080304" pitchFamily="17" charset="-128"/>
                <a:ea typeface="ＭＳ 明朝" panose="02020609040205080304" pitchFamily="17" charset="-128"/>
              </a:rPr>
              <a:t>(</a:t>
            </a:r>
            <a:r>
              <a:rPr kumimoji="1" lang="ja-JP" altLang="en-US" sz="1800" b="1" dirty="0">
                <a:latin typeface="ＭＳ 明朝" panose="02020609040205080304" pitchFamily="17" charset="-128"/>
                <a:ea typeface="ＭＳ 明朝" panose="02020609040205080304" pitchFamily="17" charset="-128"/>
              </a:rPr>
              <a:t>売買手数料）収入</a:t>
            </a:r>
            <a:r>
              <a:rPr lang="ja-JP" altLang="en-US" sz="1800" b="1" dirty="0">
                <a:latin typeface="ＭＳ 明朝" panose="02020609040205080304" pitchFamily="17" charset="-128"/>
                <a:ea typeface="ＭＳ 明朝" panose="02020609040205080304" pitchFamily="17" charset="-128"/>
              </a:rPr>
              <a:t>を無料とし、証券投資で蓄積された顧客資産から得られる金利収益などを収益源の柱とするビジネスモデルをメーデーに構想～データ資本主義の先駆者と評価できる。</a:t>
            </a:r>
            <a:endParaRPr lang="en-US" altLang="ja-JP" sz="1800" b="1" dirty="0">
              <a:latin typeface="ＭＳ 明朝" panose="02020609040205080304" pitchFamily="17" charset="-128"/>
              <a:ea typeface="ＭＳ 明朝" panose="02020609040205080304" pitchFamily="17" charset="-128"/>
            </a:endParaRPr>
          </a:p>
          <a:p>
            <a:pPr marL="342900" indent="-342900">
              <a:buFont typeface="+mj-lt"/>
              <a:buAutoNum type="arabicPeriod"/>
            </a:pPr>
            <a:r>
              <a:rPr kumimoji="1" lang="ja-JP" altLang="en-US" sz="1800" b="1" dirty="0">
                <a:latin typeface="ＭＳ 明朝" panose="02020609040205080304" pitchFamily="17" charset="-128"/>
                <a:ea typeface="ＭＳ 明朝" panose="02020609040205080304" pitchFamily="17" charset="-128"/>
              </a:rPr>
              <a:t>顧客に「長期・積立」投資を勧奨する一方で、売買高比例で得られるブローカレッジに依存したビジネスモデルで経営を行うのは、そもそも利益相反・論理矛盾である。</a:t>
            </a:r>
            <a:endParaRPr kumimoji="1" lang="en-US" altLang="ja-JP" sz="1800" b="1" dirty="0">
              <a:latin typeface="ＭＳ 明朝" panose="02020609040205080304" pitchFamily="17" charset="-128"/>
              <a:ea typeface="ＭＳ 明朝" panose="02020609040205080304" pitchFamily="17" charset="-128"/>
            </a:endParaRPr>
          </a:p>
          <a:p>
            <a:pPr marL="342900" indent="-342900">
              <a:buFont typeface="+mj-lt"/>
              <a:buAutoNum type="arabicPeriod"/>
            </a:pPr>
            <a:r>
              <a:rPr kumimoji="1" lang="ja-JP" altLang="en-US" sz="1800" b="1" dirty="0">
                <a:latin typeface="ＭＳ 明朝" panose="02020609040205080304" pitchFamily="17" charset="-128"/>
                <a:ea typeface="ＭＳ 明朝" panose="02020609040205080304" pitchFamily="17" charset="-128"/>
              </a:rPr>
              <a:t>ビッグデータの活用；個々のデータには価値がないが、大量に蓄積されれば価値が生ずるのがビッグデータ、</a:t>
            </a:r>
            <a:r>
              <a:rPr kumimoji="1" lang="en-US" altLang="ja-JP" sz="1800" b="1" dirty="0">
                <a:latin typeface="ＭＳ 明朝" panose="02020609040205080304" pitchFamily="17" charset="-128"/>
                <a:ea typeface="ＭＳ 明朝" panose="02020609040205080304" pitchFamily="17" charset="-128"/>
              </a:rPr>
              <a:t>AI</a:t>
            </a:r>
            <a:r>
              <a:rPr kumimoji="1" lang="ja-JP" altLang="en-US" sz="1800" b="1" dirty="0">
                <a:latin typeface="ＭＳ 明朝" panose="02020609040205080304" pitchFamily="17" charset="-128"/>
                <a:ea typeface="ＭＳ 明朝" panose="02020609040205080304" pitchFamily="17" charset="-128"/>
              </a:rPr>
              <a:t>のディープラーニングによってさらに価値が向上。</a:t>
            </a:r>
            <a:endParaRPr kumimoji="1" lang="en-US" altLang="ja-JP" sz="1800" b="1" dirty="0">
              <a:latin typeface="ＭＳ 明朝" panose="02020609040205080304" pitchFamily="17" charset="-128"/>
              <a:ea typeface="ＭＳ 明朝" panose="02020609040205080304" pitchFamily="17" charset="-128"/>
            </a:endParaRPr>
          </a:p>
          <a:p>
            <a:pPr marL="342900" indent="-342900">
              <a:buFont typeface="+mj-lt"/>
              <a:buAutoNum type="arabicPeriod"/>
            </a:pPr>
            <a:r>
              <a:rPr lang="ja-JP" altLang="en-US" sz="1800" b="1" dirty="0">
                <a:latin typeface="ＭＳ 明朝" panose="02020609040205080304" pitchFamily="17" charset="-128"/>
                <a:ea typeface="ＭＳ 明朝" panose="02020609040205080304" pitchFamily="17" charset="-128"/>
              </a:rPr>
              <a:t>たとえば、グーグルは本業の検索システムの利活用を無料で提供し、そこから得られたビッグデータを企業広告や販促資料として活用させて、収益を確保。</a:t>
            </a:r>
            <a:r>
              <a:rPr kumimoji="1" lang="ja-JP" altLang="en-US" sz="1800" b="1" dirty="0">
                <a:latin typeface="ＭＳ 明朝" panose="02020609040205080304" pitchFamily="17" charset="-128"/>
                <a:ea typeface="ＭＳ 明朝" panose="02020609040205080304" pitchFamily="17" charset="-128"/>
              </a:rPr>
              <a:t>ビッグデータ資本主義が席巻する今日、</a:t>
            </a:r>
            <a:r>
              <a:rPr kumimoji="1" lang="en-US" altLang="ja-JP" sz="1800" b="1" dirty="0">
                <a:latin typeface="ＭＳ 明朝" panose="02020609040205080304" pitchFamily="17" charset="-128"/>
                <a:ea typeface="ＭＳ 明朝" panose="02020609040205080304" pitchFamily="17" charset="-128"/>
              </a:rPr>
              <a:t>GAFA</a:t>
            </a:r>
            <a:r>
              <a:rPr kumimoji="1" lang="ja-JP" altLang="en-US" sz="1800" b="1" dirty="0">
                <a:latin typeface="ＭＳ 明朝" panose="02020609040205080304" pitchFamily="17" charset="-128"/>
                <a:ea typeface="ＭＳ 明朝" panose="02020609040205080304" pitchFamily="17" charset="-128"/>
              </a:rPr>
              <a:t>にマイクロソフトを加えた企業の時価総額の合計は、日本の東証</a:t>
            </a:r>
            <a:r>
              <a:rPr kumimoji="1" lang="en-US" altLang="ja-JP" sz="1800" b="1" dirty="0">
                <a:latin typeface="ＭＳ 明朝" panose="02020609040205080304" pitchFamily="17" charset="-128"/>
                <a:ea typeface="ＭＳ 明朝" panose="02020609040205080304" pitchFamily="17" charset="-128"/>
              </a:rPr>
              <a:t>1</a:t>
            </a:r>
            <a:r>
              <a:rPr kumimoji="1" lang="ja-JP" altLang="en-US" sz="1800" b="1" dirty="0">
                <a:latin typeface="ＭＳ 明朝" panose="02020609040205080304" pitchFamily="17" charset="-128"/>
                <a:ea typeface="ＭＳ 明朝" panose="02020609040205080304" pitchFamily="17" charset="-128"/>
              </a:rPr>
              <a:t>部上場企業の時価総額合計を超える。</a:t>
            </a:r>
            <a:endParaRPr kumimoji="1" lang="en-US" altLang="ja-JP" sz="1800" b="1" dirty="0">
              <a:latin typeface="ＭＳ 明朝" panose="02020609040205080304" pitchFamily="17" charset="-128"/>
              <a:ea typeface="ＭＳ 明朝" panose="02020609040205080304" pitchFamily="17" charset="-128"/>
            </a:endParaRPr>
          </a:p>
          <a:p>
            <a:pPr marL="342900" indent="-342900">
              <a:buFont typeface="+mj-lt"/>
              <a:buAutoNum type="arabicPeriod"/>
            </a:pPr>
            <a:r>
              <a:rPr lang="ja-JP" altLang="en-US" sz="1800" b="1" dirty="0">
                <a:latin typeface="ＭＳ 明朝" panose="02020609040205080304" pitchFamily="17" charset="-128"/>
                <a:ea typeface="ＭＳ 明朝" panose="02020609040205080304" pitchFamily="17" charset="-128"/>
              </a:rPr>
              <a:t>日本の主要ネット証券も「手数料無料化」の方向性を打ち出し、</a:t>
            </a:r>
            <a:r>
              <a:rPr lang="en-US" altLang="ja-JP" sz="1800" b="1" dirty="0">
                <a:latin typeface="ＭＳ 明朝" panose="02020609040205080304" pitchFamily="17" charset="-128"/>
                <a:ea typeface="ＭＳ 明朝" panose="02020609040205080304" pitchFamily="17" charset="-128"/>
              </a:rPr>
              <a:t>SBI</a:t>
            </a:r>
            <a:r>
              <a:rPr lang="ja-JP" altLang="en-US" sz="1800" b="1" dirty="0">
                <a:latin typeface="ＭＳ 明朝" panose="02020609040205080304" pitchFamily="17" charset="-128"/>
                <a:ea typeface="ＭＳ 明朝" panose="02020609040205080304" pitchFamily="17" charset="-128"/>
              </a:rPr>
              <a:t>証券は本年</a:t>
            </a:r>
            <a:r>
              <a:rPr lang="en-US" altLang="ja-JP" sz="1800" b="1" dirty="0">
                <a:latin typeface="ＭＳ 明朝" panose="02020609040205080304" pitchFamily="17" charset="-128"/>
                <a:ea typeface="ＭＳ 明朝" panose="02020609040205080304" pitchFamily="17" charset="-128"/>
              </a:rPr>
              <a:t>4</a:t>
            </a:r>
            <a:r>
              <a:rPr lang="ja-JP" altLang="en-US" sz="1800" b="1" dirty="0">
                <a:latin typeface="ＭＳ 明朝" panose="02020609040205080304" pitchFamily="17" charset="-128"/>
                <a:ea typeface="ＭＳ 明朝" panose="02020609040205080304" pitchFamily="17" charset="-128"/>
              </a:rPr>
              <a:t>月</a:t>
            </a:r>
            <a:r>
              <a:rPr lang="en-US" altLang="ja-JP" sz="1800" b="1" dirty="0">
                <a:latin typeface="ＭＳ 明朝" panose="02020609040205080304" pitchFamily="17" charset="-128"/>
                <a:ea typeface="ＭＳ 明朝" panose="02020609040205080304" pitchFamily="17" charset="-128"/>
              </a:rPr>
              <a:t>20</a:t>
            </a:r>
            <a:r>
              <a:rPr lang="ja-JP" altLang="en-US" sz="1800" b="1" dirty="0">
                <a:latin typeface="ＭＳ 明朝" panose="02020609040205080304" pitchFamily="17" charset="-128"/>
                <a:ea typeface="ＭＳ 明朝" panose="02020609040205080304" pitchFamily="17" charset="-128"/>
              </a:rPr>
              <a:t>日から</a:t>
            </a:r>
            <a:r>
              <a:rPr lang="en-US" altLang="ja-JP" sz="1800" b="1" dirty="0">
                <a:latin typeface="ＭＳ 明朝" panose="02020609040205080304" pitchFamily="17" charset="-128"/>
                <a:ea typeface="ＭＳ 明朝" panose="02020609040205080304" pitchFamily="17" charset="-128"/>
              </a:rPr>
              <a:t>25</a:t>
            </a:r>
            <a:r>
              <a:rPr lang="ja-JP" altLang="en-US" sz="1800" b="1" dirty="0">
                <a:latin typeface="ＭＳ 明朝" panose="02020609040205080304" pitchFamily="17" charset="-128"/>
                <a:ea typeface="ＭＳ 明朝" panose="02020609040205080304" pitchFamily="17" charset="-128"/>
              </a:rPr>
              <a:t>歳以下の顧客については、受取った手数料全額をキックバックする方式で実質無料化した。しかしながら、売買手数料依存度がきわめて高い日本のネット証券が、チャールズ・シュワブに追随するのは困難。</a:t>
            </a:r>
            <a:br>
              <a:rPr lang="en-US" altLang="ja-JP" sz="1800" b="1" dirty="0">
                <a:latin typeface="ＭＳ 明朝" panose="02020609040205080304" pitchFamily="17" charset="-128"/>
                <a:ea typeface="ＭＳ 明朝" panose="02020609040205080304" pitchFamily="17" charset="-128"/>
              </a:rPr>
            </a:br>
            <a:r>
              <a:rPr lang="ja-JP" altLang="en-US" sz="1800" b="1" dirty="0">
                <a:latin typeface="ＭＳ 明朝" panose="02020609040205080304" pitchFamily="17" charset="-128"/>
                <a:ea typeface="ＭＳ 明朝" panose="02020609040205080304" pitchFamily="17" charset="-128"/>
              </a:rPr>
              <a:t>～</a:t>
            </a:r>
            <a:r>
              <a:rPr kumimoji="1" lang="ja-JP" altLang="en-US" sz="1800" b="1" dirty="0">
                <a:latin typeface="ＭＳ 明朝" panose="02020609040205080304" pitchFamily="17" charset="-128"/>
                <a:ea typeface="ＭＳ 明朝" panose="02020609040205080304" pitchFamily="17" charset="-128"/>
              </a:rPr>
              <a:t>日米の主要ネット証券の収益構成の比較；</a:t>
            </a:r>
            <a:r>
              <a:rPr lang="ja-JP" altLang="en-US" sz="1800" b="1" dirty="0">
                <a:latin typeface="ＭＳ 明朝" panose="02020609040205080304" pitchFamily="17" charset="-128"/>
                <a:ea typeface="ＭＳ 明朝" panose="02020609040205080304" pitchFamily="17" charset="-128"/>
              </a:rPr>
              <a:t>図</a:t>
            </a:r>
            <a:r>
              <a:rPr lang="en-US" altLang="ja-JP" sz="1800" b="1" dirty="0">
                <a:latin typeface="ＭＳ 明朝" panose="02020609040205080304" pitchFamily="17" charset="-128"/>
                <a:ea typeface="ＭＳ 明朝" panose="02020609040205080304" pitchFamily="17" charset="-128"/>
              </a:rPr>
              <a:t>6</a:t>
            </a:r>
            <a:endParaRPr kumimoji="1" lang="ja-JP" altLang="en-US" sz="1800" b="1" dirty="0">
              <a:latin typeface="ＭＳ 明朝" panose="02020609040205080304" pitchFamily="17" charset="-128"/>
              <a:ea typeface="ＭＳ 明朝" panose="02020609040205080304" pitchFamily="17" charset="-128"/>
            </a:endParaRPr>
          </a:p>
        </p:txBody>
      </p:sp>
      <p:sp>
        <p:nvSpPr>
          <p:cNvPr id="5" name="スライド番号プレースホルダー 4">
            <a:extLst>
              <a:ext uri="{FF2B5EF4-FFF2-40B4-BE49-F238E27FC236}">
                <a16:creationId xmlns:a16="http://schemas.microsoft.com/office/drawing/2014/main" id="{479E2175-123A-4DC9-96B5-7435F57923E1}"/>
              </a:ext>
            </a:extLst>
          </p:cNvPr>
          <p:cNvSpPr>
            <a:spLocks noGrp="1"/>
          </p:cNvSpPr>
          <p:nvPr>
            <p:ph type="sldNum" sz="quarter" idx="12"/>
          </p:nvPr>
        </p:nvSpPr>
        <p:spPr/>
        <p:txBody>
          <a:bodyPr/>
          <a:lstStyle/>
          <a:p>
            <a:fld id="{FD6E598A-588F-4090-9F2C-77FCB576827E}" type="slidenum">
              <a:rPr kumimoji="1" lang="ja-JP" altLang="en-US" smtClean="0"/>
              <a:t>8</a:t>
            </a:fld>
            <a:endParaRPr kumimoji="1" lang="ja-JP" altLang="en-US"/>
          </a:p>
        </p:txBody>
      </p:sp>
    </p:spTree>
    <p:extLst>
      <p:ext uri="{BB962C8B-B14F-4D97-AF65-F5344CB8AC3E}">
        <p14:creationId xmlns:p14="http://schemas.microsoft.com/office/powerpoint/2010/main" val="106571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65EEFD-9649-4FE6-BD19-BDACBFCE5C55}"/>
              </a:ext>
            </a:extLst>
          </p:cNvPr>
          <p:cNvSpPr>
            <a:spLocks noGrp="1"/>
          </p:cNvSpPr>
          <p:nvPr>
            <p:ph type="title"/>
          </p:nvPr>
        </p:nvSpPr>
        <p:spPr>
          <a:xfrm>
            <a:off x="825910" y="365125"/>
            <a:ext cx="10527890" cy="1271946"/>
          </a:xfrm>
        </p:spPr>
        <p:txBody>
          <a:bodyPr>
            <a:normAutofit/>
          </a:bodyPr>
          <a:lstStyle/>
          <a:p>
            <a:pPr algn="ctr"/>
            <a:r>
              <a:rPr kumimoji="1" lang="ja-JP" altLang="en-US" sz="2800" b="1" dirty="0">
                <a:latin typeface="ＭＳ 明朝" panose="02020609040205080304" pitchFamily="17" charset="-128"/>
                <a:ea typeface="ＭＳ 明朝" panose="02020609040205080304" pitchFamily="17" charset="-128"/>
              </a:rPr>
              <a:t>図</a:t>
            </a:r>
            <a:r>
              <a:rPr kumimoji="1" lang="en-US" altLang="ja-JP" sz="2800" b="1" dirty="0">
                <a:latin typeface="ＭＳ 明朝" panose="02020609040205080304" pitchFamily="17" charset="-128"/>
                <a:ea typeface="ＭＳ 明朝" panose="02020609040205080304" pitchFamily="17" charset="-128"/>
              </a:rPr>
              <a:t>6</a:t>
            </a:r>
            <a:r>
              <a:rPr kumimoji="1" lang="ja-JP" altLang="en-US" sz="2800" b="1" dirty="0">
                <a:latin typeface="ＭＳ 明朝" panose="02020609040205080304" pitchFamily="17" charset="-128"/>
                <a:ea typeface="ＭＳ 明朝" panose="02020609040205080304" pitchFamily="17" charset="-128"/>
              </a:rPr>
              <a:t>、日米の主要ネット証券の収益構成の比較</a:t>
            </a:r>
          </a:p>
        </p:txBody>
      </p:sp>
      <p:pic>
        <p:nvPicPr>
          <p:cNvPr id="5" name="コンテンツ プレースホルダー 4">
            <a:extLst>
              <a:ext uri="{FF2B5EF4-FFF2-40B4-BE49-F238E27FC236}">
                <a16:creationId xmlns:a16="http://schemas.microsoft.com/office/drawing/2014/main" id="{824C7609-20DF-4E3F-8C2D-BEB6ADDFE6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9239" y="1637071"/>
            <a:ext cx="7447935" cy="4855804"/>
          </a:xfrm>
        </p:spPr>
      </p:pic>
      <p:sp>
        <p:nvSpPr>
          <p:cNvPr id="4" name="スライド番号プレースホルダー 3">
            <a:extLst>
              <a:ext uri="{FF2B5EF4-FFF2-40B4-BE49-F238E27FC236}">
                <a16:creationId xmlns:a16="http://schemas.microsoft.com/office/drawing/2014/main" id="{0F4B71DF-FDD0-46D9-9689-1115748E32C9}"/>
              </a:ext>
            </a:extLst>
          </p:cNvPr>
          <p:cNvSpPr>
            <a:spLocks noGrp="1"/>
          </p:cNvSpPr>
          <p:nvPr>
            <p:ph type="sldNum" sz="quarter" idx="12"/>
          </p:nvPr>
        </p:nvSpPr>
        <p:spPr/>
        <p:txBody>
          <a:bodyPr/>
          <a:lstStyle/>
          <a:p>
            <a:fld id="{FD6E598A-588F-4090-9F2C-77FCB576827E}" type="slidenum">
              <a:rPr kumimoji="1" lang="ja-JP" altLang="en-US" smtClean="0"/>
              <a:t>9</a:t>
            </a:fld>
            <a:endParaRPr kumimoji="1" lang="ja-JP" altLang="en-US"/>
          </a:p>
        </p:txBody>
      </p:sp>
    </p:spTree>
    <p:extLst>
      <p:ext uri="{BB962C8B-B14F-4D97-AF65-F5344CB8AC3E}">
        <p14:creationId xmlns:p14="http://schemas.microsoft.com/office/powerpoint/2010/main" val="41426682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ＭＳ 明朝"/>
        <a:ea typeface="ＭＳ 明朝"/>
        <a:cs typeface=""/>
      </a:majorFont>
      <a:minorFont>
        <a:latin typeface="Arial"/>
        <a:ea typeface="ＭＳ 明朝"/>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12045</TotalTime>
  <Words>2466</Words>
  <Application>Microsoft Office PowerPoint</Application>
  <PresentationFormat>ワイド画面</PresentationFormat>
  <Paragraphs>108</Paragraphs>
  <Slides>17</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17</vt:i4>
      </vt:variant>
    </vt:vector>
  </HeadingPairs>
  <TitlesOfParts>
    <vt:vector size="21" baseType="lpstr">
      <vt:lpstr>ＭＳ 明朝</vt:lpstr>
      <vt:lpstr>游ゴシック</vt:lpstr>
      <vt:lpstr>Arial</vt:lpstr>
      <vt:lpstr>Office テーマ</vt:lpstr>
      <vt:lpstr>チャールズ・シュワブとロビンフッド ～米国のリテール証券事情</vt:lpstr>
      <vt:lpstr>目次</vt:lpstr>
      <vt:lpstr>わが国における金融資産の証券低比率は証券会社の大罪 １、日米の個人金融資産格差拡大の要因</vt:lpstr>
      <vt:lpstr> わが国における金融資産の証券低比率は証券会社の大罪 2、個人金融資産構成の日・米・欧比較</vt:lpstr>
      <vt:lpstr>チャールズ・シュワブの歩み</vt:lpstr>
      <vt:lpstr>　図4.米国証券会社の時価総額増加額上位10社（過去5年）</vt:lpstr>
      <vt:lpstr>　　　　　図5、日米主要金融機関の顧客預かり資産残高比較  　チャールズ・シュワッブの顧客預かり資産：736兆円は世界最大、野村證券の約6倍、日本の全証券会社合計を上回る。 　預かり資産額ではフィデリティ・インベストメンツ：1,078兆円が最大であるが、同社は投信の卸売り運用会社であり、過半は証券会社の預かり資産と重複しているため除外。SBI証券は20兆円超。</vt:lpstr>
      <vt:lpstr>チャールズ・シュワブはデータ資本主義の先駆け</vt:lpstr>
      <vt:lpstr>図6、日米の主要ネット証券の収益構成の比較</vt:lpstr>
      <vt:lpstr>チャールズ・シュワブの経営理念</vt:lpstr>
      <vt:lpstr>図７、チャールズ・シュワブの収益構成推移</vt:lpstr>
      <vt:lpstr>図８、チャールズ・シュワブの預かり資産総額と経費率の推移</vt:lpstr>
      <vt:lpstr>チャールズ・シュワブの昨年度業績と株価推移</vt:lpstr>
      <vt:lpstr>ロビンフッドのビジネスモデルは真逆</vt:lpstr>
      <vt:lpstr>ロビンフッドのビジネス・モデル</vt:lpstr>
      <vt:lpstr>ロビンフッド業績と株価推移</vt:lpstr>
      <vt:lpstr> わが国のリテール証券業への示唆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チャールズ・シュワブ～証券界の革命児</dc:title>
  <dc:creator>岡部 陽二</dc:creator>
  <cp:lastModifiedBy>岡部 陽二</cp:lastModifiedBy>
  <cp:revision>87</cp:revision>
  <cp:lastPrinted>2021-04-22T00:57:34Z</cp:lastPrinted>
  <dcterms:created xsi:type="dcterms:W3CDTF">2021-04-19T00:19:13Z</dcterms:created>
  <dcterms:modified xsi:type="dcterms:W3CDTF">2022-03-08T09:46:03Z</dcterms:modified>
</cp:coreProperties>
</file>