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7" r:id="rId5"/>
    <p:sldId id="259" r:id="rId6"/>
    <p:sldId id="261" r:id="rId7"/>
    <p:sldId id="264" r:id="rId8"/>
    <p:sldId id="265" r:id="rId9"/>
    <p:sldId id="262" r:id="rId10"/>
    <p:sldId id="260" r:id="rId11"/>
    <p:sldId id="266" r:id="rId12"/>
    <p:sldId id="263" r:id="rId13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DBDF7-5313-4FF4-AA1B-AEA0F948CE60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DFB9F-EBA1-4A8A-BB18-D40C3C8D4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938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A2BB7-D96F-4F02-9DFE-D5DFC1AC3630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30F46-C9EB-4B5B-BB4D-2C46BDC2F1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9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30F46-C9EB-4B5B-BB4D-2C46BDC2F13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50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211E-5A88-4CDC-957C-4D59CD138759}" type="datetime1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99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660A-C228-440E-9CE1-F8FA0AEC62FB}" type="datetime1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66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F65A-F0E1-48D9-B72B-51CE76686920}" type="datetime1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1B9F-F7E7-40FF-B837-7BAD01538895}" type="datetime1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00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0D81-7FDE-4098-814A-32C78F1C5B72}" type="datetime1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25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C1C6-50F3-47BE-94A9-75E8F533748D}" type="datetime1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43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1619-17E0-4B41-8B9A-500A6527EE20}" type="datetime1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42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314D-4AA3-4146-ABEE-5ACE687C0BDD}" type="datetime1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91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FDE9-6FB4-476A-8BE9-48EB8C5BB347}" type="datetime1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03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9556-471E-4550-A09E-0619019DAB3D}" type="datetime1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21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C58F-AC9E-47A4-995B-36D5E3440B38}" type="datetime1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92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AFF19-010F-42A8-A36A-363590229D94}" type="datetime1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9C615-9DFB-4AF8-A0DB-16824C6A9E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49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3999" y="174812"/>
            <a:ext cx="9152965" cy="170777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2000" b="1" dirty="0"/>
              <a:t>CG</a:t>
            </a:r>
            <a:r>
              <a:rPr lang="ja-JP" altLang="en-US" sz="2000" b="1" dirty="0"/>
              <a:t>ネット自主</a:t>
            </a:r>
            <a:r>
              <a:rPr lang="ja-JP" altLang="en-US" sz="2000" b="1" dirty="0" smtClean="0"/>
              <a:t>研究会、</a:t>
            </a:r>
            <a:r>
              <a:rPr lang="en-US" altLang="ja-JP" sz="2000" b="1" dirty="0" smtClean="0"/>
              <a:t>2018</a:t>
            </a:r>
            <a:r>
              <a:rPr lang="ja-JP" altLang="en-US" sz="2000" b="1" dirty="0"/>
              <a:t>年</a:t>
            </a:r>
            <a:r>
              <a:rPr lang="en-US" altLang="ja-JP" sz="2000" b="1" dirty="0"/>
              <a:t>3</a:t>
            </a:r>
            <a:r>
              <a:rPr lang="ja-JP" altLang="en-US" sz="2000" b="1" dirty="0"/>
              <a:t>月</a:t>
            </a:r>
            <a:r>
              <a:rPr lang="en-US" altLang="ja-JP" sz="2000" b="1" dirty="0"/>
              <a:t>14</a:t>
            </a:r>
            <a:r>
              <a:rPr lang="ja-JP" altLang="en-US" sz="2000" b="1" dirty="0" smtClean="0"/>
              <a:t>日</a:t>
            </a:r>
            <a:r>
              <a:rPr lang="en-US" altLang="ja-JP" sz="2000" b="1" dirty="0" smtClean="0"/>
              <a:t/>
            </a:r>
            <a:br>
              <a:rPr lang="en-US" altLang="ja-JP" sz="2000" b="1" dirty="0" smtClean="0"/>
            </a:br>
            <a:r>
              <a:rPr lang="en-US" altLang="ja-JP" sz="2000" b="1" dirty="0"/>
              <a:t/>
            </a:r>
            <a:br>
              <a:rPr lang="en-US" altLang="ja-JP" sz="2000" b="1" dirty="0"/>
            </a:br>
            <a:r>
              <a:rPr lang="en-US" altLang="ja-JP" sz="2000" b="1" dirty="0" smtClean="0"/>
              <a:t/>
            </a:r>
            <a:br>
              <a:rPr lang="en-US" altLang="ja-JP" sz="2000" b="1" dirty="0" smtClean="0"/>
            </a:br>
            <a:r>
              <a:rPr lang="ja-JP" altLang="en-US" sz="2000" b="1" dirty="0" smtClean="0"/>
              <a:t>　　　　</a:t>
            </a:r>
            <a:r>
              <a:rPr kumimoji="1" lang="en-US" altLang="ja-JP" b="1" dirty="0" smtClean="0"/>
              <a:t>Brexit</a:t>
            </a:r>
            <a:r>
              <a:rPr kumimoji="1" lang="ja-JP" altLang="en-US" sz="5400" dirty="0" smtClean="0"/>
              <a:t>は優れた成長戦略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1990167"/>
            <a:ext cx="9144000" cy="4491315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lang="en-US" altLang="ja-JP" sz="1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元住友銀行専務・元広島国際大学教授　　</a:t>
            </a:r>
            <a:r>
              <a:rPr lang="ja-JP" altLang="en-US" sz="2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岡部　陽二</a:t>
            </a:r>
            <a:r>
              <a:rPr lang="en-US" altLang="ja-JP" sz="2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600" b="1" dirty="0" smtClean="0"/>
              <a:t/>
            </a:r>
            <a:br>
              <a:rPr lang="en-US" altLang="ja-JP" sz="2600" b="1" dirty="0" smtClean="0"/>
            </a:br>
            <a:r>
              <a:rPr lang="en-US" altLang="ja-JP" sz="1900" b="1" dirty="0" smtClean="0"/>
              <a:t>E-mail;</a:t>
            </a:r>
            <a:r>
              <a:rPr lang="ja-JP" altLang="en-US" sz="1900" b="1" dirty="0" smtClean="0"/>
              <a:t>　</a:t>
            </a:r>
            <a:r>
              <a:rPr lang="en-US" altLang="ja-JP" sz="1900" b="1" dirty="0" smtClean="0"/>
              <a:t>tho@bp.iij4u.or.jpURL</a:t>
            </a:r>
            <a:r>
              <a:rPr lang="ja-JP" altLang="en-US" sz="1900" b="1" dirty="0" smtClean="0"/>
              <a:t>；　</a:t>
            </a:r>
            <a:r>
              <a:rPr lang="en-US" altLang="ja-JP" sz="1900" b="1" dirty="0" smtClean="0"/>
              <a:t>http://www.y-okabe.org</a:t>
            </a:r>
            <a:endParaRPr lang="ja-JP" altLang="en-US" sz="19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1882588"/>
            <a:ext cx="5371573" cy="30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4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75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図表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シェンゲン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協定加盟国と</a:t>
            </a:r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EU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加盟国の関係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65" y="1583153"/>
            <a:ext cx="5057654" cy="4812563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551329" y="1667437"/>
            <a:ext cx="53624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7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シェンゲン協定の内容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1985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国で締結</a:t>
            </a:r>
            <a:endParaRPr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）シェンゲン協定に参加する各国（シェンゲン領域）以外からシェンゲン領域に入る渡航者に、ビザ発給などで共通の基準を設ける。</a:t>
            </a:r>
            <a:r>
              <a:rPr lang="en-US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）シェンゲン領域の内部での、パスポートなしでの移動が原則的に認められる。</a:t>
            </a:r>
            <a:endParaRPr lang="ja-JP" altLang="ja-JP" sz="17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7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シェンゲン協定加盟国</a:t>
            </a:r>
            <a:r>
              <a:rPr lang="en-US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~</a:t>
            </a:r>
            <a:r>
              <a:rPr lang="en-US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1995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年以降拡大、</a:t>
            </a:r>
            <a:r>
              <a:rPr lang="en-US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か国</a:t>
            </a:r>
            <a:endParaRPr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EU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加盟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英国</a:t>
            </a:r>
            <a:r>
              <a:rPr lang="ja-JP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、アイルランド、ルーマニア、ブルガリア、クロアチア、キプロスの</a:t>
            </a:r>
            <a:r>
              <a:rPr lang="en-US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か国が</a:t>
            </a:r>
            <a:r>
              <a:rPr lang="ja-JP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不参加</a:t>
            </a:r>
            <a:endParaRPr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EU</a:t>
            </a:r>
            <a:r>
              <a:rPr lang="ja-JP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非加盟</a:t>
            </a:r>
            <a:r>
              <a:rPr lang="ja-JP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のスイス、ノールウエー、アイスランド、リヒテンシュタインの</a:t>
            </a:r>
            <a:r>
              <a:rPr lang="en-US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か国が参加）　</a:t>
            </a:r>
            <a:endParaRPr lang="ja-JP" altLang="ja-JP" sz="17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＜参考＞</a:t>
            </a:r>
            <a:r>
              <a:rPr lang="en-US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EU</a:t>
            </a:r>
            <a:r>
              <a:rPr lang="ja-JP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でユーロ不参加は、英国、デンマーク、スエーデン、チェコ、ハンガリー、ルーマニア、ブルガリア、ポーランド、クロアチア</a:t>
            </a:r>
            <a:r>
              <a:rPr lang="ja-JP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か国</a:t>
            </a:r>
            <a:endParaRPr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7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シェンゲン協定の動揺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年来の難民増</a:t>
            </a:r>
            <a:endParaRPr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シリア難民を主に年間</a:t>
            </a:r>
            <a:r>
              <a:rPr lang="en-US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90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万人が</a:t>
            </a:r>
            <a:r>
              <a:rPr lang="en-US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EU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へ流入</a:t>
            </a:r>
            <a:endParaRPr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パリ・ブラッセル・ミュンヘンはじめ各地でイスラム過激派によるテロが頻発</a:t>
            </a:r>
            <a:endParaRPr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18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9342" y="190314"/>
            <a:ext cx="11059065" cy="1329204"/>
          </a:xfrm>
        </p:spPr>
        <p:txBody>
          <a:bodyPr>
            <a:normAutofit fontScale="90000"/>
          </a:bodyPr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図表</a:t>
            </a:r>
            <a:r>
              <a:rPr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3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英国の経済成長予測</a:t>
            </a:r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１、英国の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GDP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は過去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余年にわたって日米を上回るペースで成長してきた（図左）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２、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年と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年は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Brexit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移行に伴う混乱から若干減速するが、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年以降には回復する（図右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7" y="2151529"/>
            <a:ext cx="4763663" cy="3801083"/>
          </a:xfr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06" y="2164976"/>
            <a:ext cx="5042647" cy="3621018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52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図表</a:t>
            </a:r>
            <a:r>
              <a:rPr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3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英国の経済成長を牽引する主要因</a:t>
            </a:r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１、英国の人口は増加基調を続け、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2050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年までにドイツを追い抜く（図左）</a:t>
            </a:r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英国の実質賃金は過去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年間で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3%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程度下落、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EU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主要国中最低（図右）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8201" y="2407023"/>
            <a:ext cx="157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1" y="1946462"/>
            <a:ext cx="4267200" cy="4229100"/>
          </a:xfrm>
          <a:prstGeom prst="rect">
            <a:avLst/>
          </a:prstGeom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12" y="1885343"/>
            <a:ext cx="5365376" cy="4351338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2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Brexit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戦略のポイント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1102" y="1690688"/>
            <a:ext cx="104379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sz="2400" dirty="0" smtClean="0"/>
              <a:t>Brexit</a:t>
            </a:r>
            <a:r>
              <a:rPr kumimoji="1" lang="ja-JP" altLang="en-US" sz="2400" dirty="0" smtClean="0"/>
              <a:t>は反グローバルではない～</a:t>
            </a:r>
            <a:r>
              <a:rPr kumimoji="1" lang="en-US" altLang="ja-JP" sz="2400" dirty="0" smtClean="0"/>
              <a:t>EU</a:t>
            </a:r>
            <a:r>
              <a:rPr kumimoji="1" lang="ja-JP" altLang="en-US" sz="2400" dirty="0" smtClean="0"/>
              <a:t>統合は反グローバルの一面を持つ</a:t>
            </a:r>
            <a:br>
              <a:rPr kumimoji="1" lang="ja-JP" altLang="en-US" sz="2400" dirty="0" smtClean="0"/>
            </a:br>
            <a:endParaRPr kumimoji="1"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Brexit</a:t>
            </a:r>
            <a:r>
              <a:rPr lang="ja-JP" altLang="en-US" sz="2400" dirty="0" smtClean="0"/>
              <a:t>により広く全世界との交流を展望～対内直接投資世界一　～図表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、</a:t>
            </a:r>
            <a:r>
              <a:rPr lang="en-US" altLang="ja-JP" sz="2400" dirty="0" smtClean="0"/>
              <a:t>2</a:t>
            </a:r>
            <a:br>
              <a:rPr lang="en-US" altLang="ja-JP" sz="2400" dirty="0" smtClean="0"/>
            </a:br>
            <a:r>
              <a:rPr lang="ja-JP" altLang="en-US" sz="2400" dirty="0" smtClean="0"/>
              <a:t>①英米ルールの覇権、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NAFTA</a:t>
            </a:r>
            <a:r>
              <a:rPr lang="ja-JP" altLang="en-US" sz="2400" dirty="0" smtClean="0"/>
              <a:t>、</a:t>
            </a:r>
            <a:r>
              <a:rPr lang="en-US" altLang="ja-JP" sz="2400" dirty="0" smtClean="0"/>
              <a:t>TPP</a:t>
            </a:r>
            <a:r>
              <a:rPr lang="ja-JP" altLang="en-US" sz="2400" dirty="0" smtClean="0"/>
              <a:t>への加盟も検討（？）　　～図表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、左欄</a:t>
            </a:r>
            <a:r>
              <a:rPr kumimoji="1" lang="ja-JP" altLang="en-US" sz="2400" dirty="0" smtClean="0"/>
              <a:t> ②英連邦諸国との紐帯強化　　</a:t>
            </a:r>
            <a:r>
              <a:rPr lang="ja-JP" altLang="en-US" sz="2400" dirty="0"/>
              <a:t>～図表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、右欄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lang="ja-JP" altLang="en-US" sz="2400" dirty="0" smtClean="0"/>
              <a:t>③全世界をカバーするシティーのマーケット機能強化　　～図表</a:t>
            </a:r>
            <a:r>
              <a:rPr lang="en-US" altLang="ja-JP" sz="2400" dirty="0" smtClean="0"/>
              <a:t>4</a:t>
            </a:r>
            <a:r>
              <a:rPr lang="ja-JP" altLang="en-US" sz="2400" dirty="0" smtClean="0"/>
              <a:t>、</a:t>
            </a:r>
            <a:r>
              <a:rPr lang="en-US" altLang="ja-JP" sz="2400" dirty="0" smtClean="0"/>
              <a:t>5</a:t>
            </a:r>
          </a:p>
          <a:p>
            <a:r>
              <a:rPr lang="ja-JP" altLang="en-US" sz="2400" dirty="0" smtClean="0"/>
              <a:t>　　 ④貿易の停滞で窮地に陥るのは</a:t>
            </a:r>
            <a:r>
              <a:rPr lang="en-US" altLang="ja-JP" sz="2400" dirty="0" smtClean="0"/>
              <a:t>EU</a:t>
            </a:r>
            <a:r>
              <a:rPr lang="ja-JP" altLang="en-US" sz="2400" dirty="0" smtClean="0"/>
              <a:t>、ことにドイツ　　～図表</a:t>
            </a:r>
            <a:r>
              <a:rPr lang="en-US" altLang="ja-JP" sz="2400" dirty="0"/>
              <a:t>6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kumimoji="1" lang="en-US" altLang="ja-JP" sz="2400" dirty="0" smtClean="0"/>
          </a:p>
          <a:p>
            <a:r>
              <a:rPr lang="en-US" altLang="ja-JP" sz="2400" dirty="0"/>
              <a:t>3</a:t>
            </a:r>
            <a:r>
              <a:rPr lang="en-US" altLang="ja-JP" sz="2400" dirty="0" smtClean="0"/>
              <a:t>.</a:t>
            </a:r>
            <a:r>
              <a:rPr lang="ja-JP" altLang="en-US" sz="2400" dirty="0" smtClean="0"/>
              <a:t>　反</a:t>
            </a:r>
            <a:r>
              <a:rPr lang="en-US" altLang="ja-JP" sz="2400" dirty="0" smtClean="0"/>
              <a:t>EU</a:t>
            </a:r>
            <a:r>
              <a:rPr lang="ja-JP" altLang="en-US" sz="2400" dirty="0" smtClean="0"/>
              <a:t>感情の根源</a:t>
            </a:r>
            <a:r>
              <a:rPr lang="en-US" altLang="ja-JP" sz="2400" dirty="0" smtClean="0"/>
              <a:t>~EU</a:t>
            </a:r>
            <a:r>
              <a:rPr lang="ja-JP" altLang="en-US" sz="2400" dirty="0" smtClean="0"/>
              <a:t>新加盟の東欧からの移民大量流入　　～図表</a:t>
            </a:r>
            <a:r>
              <a:rPr lang="en-US" altLang="ja-JP" sz="2400" dirty="0"/>
              <a:t>7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en-US" altLang="ja-JP" sz="2400" dirty="0" smtClean="0"/>
          </a:p>
          <a:p>
            <a:r>
              <a:rPr kumimoji="1" lang="en-US" altLang="ja-JP" sz="2400" dirty="0"/>
              <a:t>4</a:t>
            </a:r>
            <a:r>
              <a:rPr kumimoji="1" lang="en-US" altLang="ja-JP" sz="2400" dirty="0" smtClean="0"/>
              <a:t>.</a:t>
            </a:r>
            <a:r>
              <a:rPr kumimoji="1" lang="ja-JP" altLang="en-US" sz="2400" dirty="0" smtClean="0"/>
              <a:t>　英国経済の将来展望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①来年以降、実質成長率回復、名目は急成長　　～図表</a:t>
            </a:r>
            <a:r>
              <a:rPr lang="en-US" altLang="ja-JP" sz="2400" dirty="0"/>
              <a:t>8</a:t>
            </a:r>
            <a:endParaRPr lang="en-US" altLang="ja-JP" sz="2400" dirty="0" smtClean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　②人口は</a:t>
            </a:r>
            <a:r>
              <a:rPr kumimoji="1" lang="en-US" altLang="ja-JP" sz="2400" dirty="0" smtClean="0"/>
              <a:t>2050</a:t>
            </a:r>
            <a:r>
              <a:rPr kumimoji="1" lang="ja-JP" altLang="en-US" sz="2400" dirty="0" smtClean="0"/>
              <a:t>年までにドイツを凌駕、欧州一位　　</a:t>
            </a:r>
            <a:r>
              <a:rPr lang="ja-JP" altLang="en-US" sz="2400" dirty="0" smtClean="0"/>
              <a:t>～図表</a:t>
            </a:r>
            <a:r>
              <a:rPr lang="en-US" altLang="ja-JP" sz="2400" dirty="0"/>
              <a:t>9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05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73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EU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離脱のスケジュール</a:t>
            </a:r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～さらに移行期間</a:t>
            </a:r>
            <a:r>
              <a:rPr lang="en-US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年程度</a:t>
            </a:r>
            <a:r>
              <a:rPr lang="ja-JP" altLang="en-US" sz="1800" b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ja-JP" altLang="en-US" sz="1800" b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必要、玉虫色がポイント～</a:t>
            </a:r>
            <a:endParaRPr kumimoji="1"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00" y="1543237"/>
            <a:ext cx="10206317" cy="5032375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72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561" y="365125"/>
            <a:ext cx="11162581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3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図表</a:t>
            </a:r>
            <a:r>
              <a:rPr kumimoji="1" lang="en-US" altLang="ja-JP" sz="3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、英国の対外・対内直接投資フローの推移（</a:t>
            </a:r>
            <a:r>
              <a:rPr kumimoji="1" lang="en-US" altLang="ja-JP" sz="3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1997</a:t>
            </a:r>
            <a:r>
              <a:rPr kumimoji="1" lang="ja-JP" altLang="en-US" sz="3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3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kumimoji="1" lang="ja-JP" altLang="en-US" sz="3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直接投資額は禁煙対内・対外均衡してきたが、</a:t>
            </a:r>
            <a:r>
              <a:rPr lang="en-US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Brexit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決定後に英国への投資が急増～</a:t>
            </a:r>
            <a:endParaRPr kumimoji="1"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55" y="1825625"/>
            <a:ext cx="8436634" cy="4764956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7539485" y="3347043"/>
            <a:ext cx="1601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英国への投資→</a:t>
            </a:r>
            <a:endParaRPr kumimoji="1" lang="ja-JP" altLang="en-US" sz="16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94095" y="5207015"/>
            <a:ext cx="2257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英国からの投資→</a:t>
            </a:r>
            <a:endParaRPr kumimoji="1" lang="ja-JP" altLang="en-US" sz="16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16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89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図表</a:t>
            </a:r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、主要国の対内直接投資比率（対</a:t>
            </a:r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GDP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比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英国は</a:t>
            </a:r>
            <a:r>
              <a:rPr lang="en-US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GDP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割超、世界一高比率～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43" y="1335736"/>
            <a:ext cx="8686801" cy="5167312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28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107" y="40341"/>
            <a:ext cx="10210799" cy="1573308"/>
          </a:xfrm>
        </p:spPr>
        <p:txBody>
          <a:bodyPr>
            <a:normAutofit/>
          </a:bodyPr>
          <a:lstStyle/>
          <a:p>
            <a:pPr algn="ctr"/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図表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英米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の覇権とイギリス連邦加盟国の存在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92" y="1680883"/>
            <a:ext cx="6118415" cy="3899648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68942" y="1680883"/>
            <a:ext cx="4760258" cy="422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現行世界秩序、英米の基準がスタンダード　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～中国や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EU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にとって代られるか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言語：英語圏のみならず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EU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へも拡大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法律：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1980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来、英米法準拠が主流、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裁判権が英米に握られている　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ものづくり：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ISO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JIS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同様のモノの国際規格、スイス本拠ながら英国発）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会計基準：時価評価中心の国際会計基準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への移行が進行　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日付け：グリニッジ標準時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90566" y="5567083"/>
            <a:ext cx="601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英国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+5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大陸に跨る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52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か国、旧大英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帝国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の主権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国家連合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、イエ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―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メン、パレスチナ、南スーダンなど新規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加盟希望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も存在</a:t>
            </a:r>
            <a:endParaRPr kumimoji="1" lang="ja-JP" altLang="en-US" sz="16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01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図表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英国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の産業構造はサービス・金融業中心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88" y="1825625"/>
            <a:ext cx="5123330" cy="4351338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553198" y="1694328"/>
            <a:ext cx="314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英国の</a:t>
            </a:r>
            <a:r>
              <a:rPr lang="ja-JP" altLang="en-US" b="1" dirty="0"/>
              <a:t>産</a:t>
            </a:r>
            <a:r>
              <a:rPr kumimoji="1" lang="ja-JP" altLang="en-US" b="1" dirty="0" smtClean="0"/>
              <a:t>業別の実質</a:t>
            </a:r>
            <a:r>
              <a:rPr kumimoji="1" lang="en-US" altLang="ja-JP" b="1" dirty="0" smtClean="0"/>
              <a:t>GDP</a:t>
            </a:r>
            <a:r>
              <a:rPr kumimoji="1" lang="ja-JP" altLang="en-US" b="1" dirty="0" smtClean="0"/>
              <a:t>推移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9588" y="1754379"/>
            <a:ext cx="44240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英国の製造業は右グラフに見られるとおり停滞している。コンスタントに伸びているのは</a:t>
            </a:r>
            <a:r>
              <a:rPr lang="ja-JP" altLang="en-US" dirty="0"/>
              <a:t>サ</a:t>
            </a:r>
            <a:r>
              <a:rPr lang="ja-JP" altLang="en-US" dirty="0" smtClean="0"/>
              <a:t>ー</a:t>
            </a:r>
            <a:r>
              <a:rPr kumimoji="1" lang="ja-JP" altLang="en-US" dirty="0" smtClean="0"/>
              <a:t>ビス業である。</a:t>
            </a:r>
            <a:endParaRPr kumimoji="1" lang="en-US" altLang="ja-JP" dirty="0" smtClean="0"/>
          </a:p>
          <a:p>
            <a:r>
              <a:rPr lang="ja-JP" altLang="en-US" dirty="0" smtClean="0"/>
              <a:t>　総就業者</a:t>
            </a:r>
            <a:r>
              <a:rPr lang="en-US" altLang="ja-JP" dirty="0" smtClean="0"/>
              <a:t>3,374</a:t>
            </a:r>
            <a:r>
              <a:rPr lang="ja-JP" altLang="en-US" dirty="0"/>
              <a:t>万人</a:t>
            </a:r>
            <a:r>
              <a:rPr lang="ja-JP" altLang="en-US" dirty="0" smtClean="0"/>
              <a:t>のうち、製造業は</a:t>
            </a:r>
            <a:r>
              <a:rPr lang="en-US" altLang="ja-JP" dirty="0" smtClean="0"/>
              <a:t>264</a:t>
            </a:r>
            <a:r>
              <a:rPr lang="ja-JP" altLang="en-US" dirty="0" smtClean="0"/>
              <a:t>万人（</a:t>
            </a:r>
            <a:r>
              <a:rPr lang="en-US" altLang="ja-JP" dirty="0" smtClean="0"/>
              <a:t>7.8%</a:t>
            </a:r>
            <a:r>
              <a:rPr lang="ja-JP" altLang="en-US" dirty="0" smtClean="0"/>
              <a:t>）に過ぎない（</a:t>
            </a:r>
            <a:r>
              <a:rPr lang="en-US" altLang="ja-JP" dirty="0" smtClean="0"/>
              <a:t>2015</a:t>
            </a:r>
            <a:r>
              <a:rPr lang="ja-JP" altLang="en-US" dirty="0" smtClean="0"/>
              <a:t>年末）。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これに対し、金融・保険業は</a:t>
            </a:r>
            <a:r>
              <a:rPr kumimoji="1" lang="en-US" altLang="ja-JP" dirty="0" smtClean="0"/>
              <a:t>115</a:t>
            </a:r>
            <a:r>
              <a:rPr kumimoji="1" lang="ja-JP" altLang="en-US" dirty="0" smtClean="0"/>
              <a:t>万人、専門的・科学技術活動就業者が</a:t>
            </a:r>
            <a:r>
              <a:rPr kumimoji="1" lang="en-US" altLang="ja-JP" dirty="0" smtClean="0"/>
              <a:t>291</a:t>
            </a:r>
            <a:r>
              <a:rPr kumimoji="1" lang="ja-JP" altLang="en-US" dirty="0" smtClean="0"/>
              <a:t>万人（</a:t>
            </a:r>
            <a:r>
              <a:rPr kumimoji="1" lang="en-US" altLang="ja-JP" dirty="0" smtClean="0"/>
              <a:t>8.6%</a:t>
            </a:r>
            <a:r>
              <a:rPr kumimoji="1" lang="ja-JP" altLang="en-US" dirty="0" smtClean="0"/>
              <a:t>）と多く、年率</a:t>
            </a:r>
            <a:r>
              <a:rPr kumimoji="1" lang="en-US" altLang="ja-JP" dirty="0" smtClean="0"/>
              <a:t>4.5%</a:t>
            </a:r>
            <a:r>
              <a:rPr kumimoji="1" lang="ja-JP" altLang="en-US" dirty="0" smtClean="0"/>
              <a:t>で増加している。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つまり、英国経済の成長を牽引しているのは製造業ではなく、高度サービス産業である。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この産業構造は米国に酷似、ドイツなど欧州諸国や日本とは様相を異にする（日本は製造業：</a:t>
            </a:r>
            <a:r>
              <a:rPr kumimoji="1" lang="en-US" altLang="ja-JP" dirty="0" smtClean="0"/>
              <a:t>16%</a:t>
            </a:r>
            <a:r>
              <a:rPr kumimoji="1" lang="ja-JP" altLang="en-US" dirty="0" smtClean="0"/>
              <a:t>、金融業</a:t>
            </a:r>
            <a:r>
              <a:rPr kumimoji="1" lang="en-US" altLang="ja-JP" dirty="0" smtClean="0"/>
              <a:t>3%</a:t>
            </a:r>
            <a:r>
              <a:rPr kumimoji="1" lang="ja-JP" altLang="en-US" dirty="0" smtClean="0"/>
              <a:t>）。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したがって、モノの貿易収支は英国にとって大きな問題ではない。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03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7846" y="257549"/>
            <a:ext cx="10425953" cy="885451"/>
          </a:xfrm>
        </p:spPr>
        <p:txBody>
          <a:bodyPr>
            <a:normAutofit/>
          </a:bodyPr>
          <a:lstStyle/>
          <a:p>
            <a:pPr algn="ctr"/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図表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世界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の金融サービス市場に占める英国の優越的シェア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9" y="1143000"/>
            <a:ext cx="9493623" cy="5477717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63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68942"/>
            <a:ext cx="9865659" cy="1260382"/>
          </a:xfrm>
        </p:spPr>
        <p:txBody>
          <a:bodyPr>
            <a:normAutofit/>
          </a:bodyPr>
          <a:lstStyle/>
          <a:p>
            <a:pPr algn="ctr"/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図表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英国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の対</a:t>
            </a:r>
            <a:r>
              <a:rPr kumimoji="1"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EU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貿易収支は大幅赤字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54" y="1465729"/>
            <a:ext cx="4975972" cy="4638700"/>
          </a:xfr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48" y="3711387"/>
            <a:ext cx="5348244" cy="263508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80248" y="1569665"/>
            <a:ext cx="53482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英国の貿易収支は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Brexit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決定後の大幅ポンド安にもかかわらず、入超基調は不変。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年間約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兆円に上る赤字幅縮小は見られない。（下図）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英ポンドは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年間で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10.5%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下落、その恩恵を受けて機械・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輸送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機器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の輸出は増加した。一方、個人消費が堅調に推移したため、ポンド安により輸入額は膨らんだ。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10234" y="5150224"/>
            <a:ext cx="2514601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英国の貿易収支推移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（</a:t>
            </a:r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2014~2017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年）　　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06471" y="5553635"/>
            <a:ext cx="155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（</a:t>
            </a:r>
            <a:r>
              <a:rPr kumimoji="1" lang="ja-JP" altLang="en-US" sz="1200" b="1" dirty="0" smtClean="0"/>
              <a:t>単位；十億ポンド）</a:t>
            </a:r>
            <a:endParaRPr kumimoji="1" lang="ja-JP" altLang="en-US" sz="12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07623" y="3986784"/>
            <a:ext cx="21515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対</a:t>
            </a:r>
            <a:r>
              <a:rPr kumimoji="1" lang="en-US" altLang="ja-JP" sz="1400" b="1" dirty="0" smtClean="0"/>
              <a:t>EU</a:t>
            </a:r>
            <a:r>
              <a:rPr kumimoji="1" lang="ja-JP" altLang="en-US" sz="1400" b="1" dirty="0" smtClean="0"/>
              <a:t>の貿易収支はアイルランド・スエ</a:t>
            </a:r>
            <a:r>
              <a:rPr kumimoji="1" lang="en-US" altLang="ja-JP" sz="1400" b="1" dirty="0" smtClean="0"/>
              <a:t>―</a:t>
            </a:r>
            <a:r>
              <a:rPr lang="ja-JP" altLang="en-US" sz="1400" b="1" dirty="0"/>
              <a:t>デン</a:t>
            </a:r>
            <a:r>
              <a:rPr lang="ja-JP" altLang="en-US" sz="1400" b="1" dirty="0" smtClean="0"/>
              <a:t>を除き、すべて赤字。</a:t>
            </a:r>
            <a:endParaRPr lang="en-US" altLang="ja-JP" sz="1400" b="1" dirty="0" smtClean="0"/>
          </a:p>
          <a:p>
            <a:r>
              <a:rPr kumimoji="1" lang="ja-JP" altLang="en-US" sz="1400" b="1" dirty="0" smtClean="0"/>
              <a:t>対独赤字は年間</a:t>
            </a:r>
            <a:r>
              <a:rPr kumimoji="1" lang="en-US" altLang="ja-JP" sz="1400" b="1" dirty="0" smtClean="0"/>
              <a:t>270</a:t>
            </a:r>
            <a:r>
              <a:rPr kumimoji="1" lang="ja-JP" altLang="en-US" sz="1400" b="1" dirty="0" smtClean="0"/>
              <a:t>億ポンドと断トツに大きい。</a:t>
            </a:r>
            <a:endParaRPr kumimoji="1" lang="ja-JP" altLang="en-US" sz="1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C615-9DFB-4AF8-A0DB-16824C6A9E5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13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13157</TotalTime>
  <Words>278</Words>
  <Application>Microsoft Office PowerPoint</Application>
  <PresentationFormat>ワイド画面</PresentationFormat>
  <Paragraphs>75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Ｐゴシック</vt:lpstr>
      <vt:lpstr>メイリオ</vt:lpstr>
      <vt:lpstr>Arial</vt:lpstr>
      <vt:lpstr>Calibri</vt:lpstr>
      <vt:lpstr>Calibri Light</vt:lpstr>
      <vt:lpstr>Wingdings</vt:lpstr>
      <vt:lpstr>Office テーマ</vt:lpstr>
      <vt:lpstr>CGネット自主研究会、2018年3月14日   　　　　Brexitは優れた成長戦略</vt:lpstr>
      <vt:lpstr>Brexit戦略のポイント</vt:lpstr>
      <vt:lpstr>EU離脱のスケジュール  ～さらに移行期間2年程度が必要、玉虫色がポイント～</vt:lpstr>
      <vt:lpstr>図表1、英国の対外・対内直接投資フローの推移（1997～2016）  ～直接投資額は禁煙対内・対外均衡してきたが、Brexit決定後に英国への投資が急増～</vt:lpstr>
      <vt:lpstr>図表2、主要国の対内直接投資比率（対GDP比）  ～英国はGDPの5割超、世界一高比率～</vt:lpstr>
      <vt:lpstr>図表3、英米の覇権とイギリス連邦加盟国の存在</vt:lpstr>
      <vt:lpstr>図表4、英国の産業構造はサービス・金融業中心</vt:lpstr>
      <vt:lpstr>図表5、世界の金融サービス市場に占める英国の優越的シェア</vt:lpstr>
      <vt:lpstr>図表6、英国の対EU貿易収支は大幅赤字</vt:lpstr>
      <vt:lpstr>図表7、シェンゲン協定加盟国とEU加盟国の関係</vt:lpstr>
      <vt:lpstr>　　　　　　　　 　　　　　　　　図表8、英国の経済成長予測  １、英国のGDPは過去20余年にわたって日米を上回るペースで成長してきた（図左） ２、2017年と2018年はBrexit移行に伴う混乱から若干減速するが、2020年以降には回復する（図右）</vt:lpstr>
      <vt:lpstr>　　　　　　図表9、英国の経済成長を牽引する主要因  １、英国の人口は増加基調を続け、2050年までにドイツを追い抜く（図左）  ２、英国の実質賃金は過去10年間で3%程度下落、EU主要国中最低（図右）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Brexitは優れた成長戦略</dc:title>
  <dc:creator>岡部陽二</dc:creator>
  <cp:lastModifiedBy>岡部陽二</cp:lastModifiedBy>
  <cp:revision>52</cp:revision>
  <cp:lastPrinted>2018-02-04T01:01:23Z</cp:lastPrinted>
  <dcterms:created xsi:type="dcterms:W3CDTF">2018-01-11T03:35:38Z</dcterms:created>
  <dcterms:modified xsi:type="dcterms:W3CDTF">2018-03-01T23:28:09Z</dcterms:modified>
</cp:coreProperties>
</file>